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notesSlides/notesSlide2.xml" ContentType="application/vnd.openxmlformats-officedocument.presentationml.notesSlide+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74" r:id="rId3"/>
  </p:sldMasterIdLst>
  <p:notesMasterIdLst>
    <p:notesMasterId r:id="rId57"/>
  </p:notesMasterIdLst>
  <p:handoutMasterIdLst>
    <p:handoutMasterId r:id="rId58"/>
  </p:handoutMasterIdLst>
  <p:sldIdLst>
    <p:sldId id="256" r:id="rId4"/>
    <p:sldId id="654" r:id="rId5"/>
    <p:sldId id="320" r:id="rId6"/>
    <p:sldId id="352" r:id="rId7"/>
    <p:sldId id="600" r:id="rId8"/>
    <p:sldId id="601" r:id="rId9"/>
    <p:sldId id="501" r:id="rId10"/>
    <p:sldId id="504" r:id="rId11"/>
    <p:sldId id="602" r:id="rId12"/>
    <p:sldId id="603" r:id="rId13"/>
    <p:sldId id="500" r:id="rId14"/>
    <p:sldId id="465" r:id="rId15"/>
    <p:sldId id="354" r:id="rId16"/>
    <p:sldId id="507" r:id="rId17"/>
    <p:sldId id="604" r:id="rId18"/>
    <p:sldId id="605" r:id="rId19"/>
    <p:sldId id="606" r:id="rId20"/>
    <p:sldId id="609" r:id="rId21"/>
    <p:sldId id="610" r:id="rId22"/>
    <p:sldId id="612" r:id="rId23"/>
    <p:sldId id="611" r:id="rId24"/>
    <p:sldId id="613" r:id="rId25"/>
    <p:sldId id="616" r:id="rId26"/>
    <p:sldId id="503" r:id="rId27"/>
    <p:sldId id="617" r:id="rId28"/>
    <p:sldId id="618" r:id="rId29"/>
    <p:sldId id="619" r:id="rId30"/>
    <p:sldId id="620" r:id="rId31"/>
    <p:sldId id="621" r:id="rId32"/>
    <p:sldId id="502" r:id="rId33"/>
    <p:sldId id="623" r:id="rId34"/>
    <p:sldId id="627" r:id="rId35"/>
    <p:sldId id="467" r:id="rId36"/>
    <p:sldId id="471" r:id="rId37"/>
    <p:sldId id="628" r:id="rId38"/>
    <p:sldId id="631" r:id="rId39"/>
    <p:sldId id="632" r:id="rId40"/>
    <p:sldId id="634" r:id="rId41"/>
    <p:sldId id="636" r:id="rId42"/>
    <p:sldId id="639" r:id="rId43"/>
    <p:sldId id="637" r:id="rId44"/>
    <p:sldId id="640" r:id="rId45"/>
    <p:sldId id="641" r:id="rId46"/>
    <p:sldId id="515" r:id="rId47"/>
    <p:sldId id="508" r:id="rId48"/>
    <p:sldId id="643" r:id="rId49"/>
    <p:sldId id="644" r:id="rId50"/>
    <p:sldId id="642" r:id="rId51"/>
    <p:sldId id="648" r:id="rId52"/>
    <p:sldId id="650" r:id="rId53"/>
    <p:sldId id="651" r:id="rId54"/>
    <p:sldId id="652" r:id="rId55"/>
    <p:sldId id="261" r:id="rId56"/>
  </p:sldIdLst>
  <p:sldSz cx="12192000" cy="6858000"/>
  <p:notesSz cx="6858000" cy="9144000"/>
  <p:embeddedFontLst>
    <p:embeddedFont>
      <p:font typeface="Calibri" pitchFamily="34" charset="0"/>
      <p:regular r:id="rId59"/>
      <p:bold r:id="rId60"/>
      <p:italic r:id="rId61"/>
      <p:boldItalic r:id="rId62"/>
    </p:embeddedFont>
    <p:embeddedFont>
      <p:font typeface="WPS-Bullets" charset="0"/>
      <p:regular r:id="rId63"/>
    </p:embeddedFont>
    <p:embeddedFont>
      <p:font typeface="微软雅黑" pitchFamily="34" charset="-122"/>
      <p:regular r:id="rId64"/>
      <p:bold r:id="rId65"/>
    </p:embeddedFont>
    <p:embeddedFont>
      <p:font typeface="等线" pitchFamily="2" charset="-122"/>
      <p:regular r:id="rId66"/>
      <p:bold r:id="rId67"/>
    </p:embeddedFont>
    <p:embeddedFont>
      <p:font typeface="汉仪中宋简" charset="-122"/>
      <p:regular r:id="rId6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7616"/>
    <a:srgbClr val="FFFFFF"/>
    <a:srgbClr val="F9C613"/>
    <a:srgbClr val="FFFE6D"/>
    <a:srgbClr val="FFFE61"/>
    <a:srgbClr val="F3901B"/>
    <a:srgbClr val="FBDDA3"/>
    <a:srgbClr val="68299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18" autoAdjust="0"/>
  </p:normalViewPr>
  <p:slideViewPr>
    <p:cSldViewPr snapToGrid="0" showGuides="1">
      <p:cViewPr varScale="1">
        <p:scale>
          <a:sx n="88" d="100"/>
          <a:sy n="88" d="100"/>
        </p:scale>
        <p:origin x="-252" y="-108"/>
      </p:cViewPr>
      <p:guideLst>
        <p:guide orient="horz" pos="190"/>
        <p:guide orient="horz" pos="4187"/>
        <p:guide orient="horz" pos="574"/>
        <p:guide orient="horz" pos="782"/>
        <p:guide orient="horz" pos="4018"/>
        <p:guide orient="horz" pos="3856"/>
        <p:guide pos="147"/>
        <p:guide pos="746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font" Target="fonts/font5.fntdata"/><Relationship Id="rId68" Type="http://schemas.openxmlformats.org/officeDocument/2006/relationships/font" Target="fonts/font10.fntdata"/><Relationship Id="rId7" Type="http://schemas.openxmlformats.org/officeDocument/2006/relationships/slide" Target="slides/slide4.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66" Type="http://schemas.openxmlformats.org/officeDocument/2006/relationships/font" Target="fonts/font8.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font" Target="fonts/font6.fntdata"/><Relationship Id="rId69"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font" Target="fonts/font4.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2024/5/7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858251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519678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7EF128-1571-4DC6-97A1-DF53A7E9F17C}" type="slidenum">
              <a:rPr lang="zh-CN" altLang="en-US" smtClean="0"/>
              <a:t>44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3.jpeg"/><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jpeg"/><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3.xml"/><Relationship Id="rId7"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blipFill dpi="0" rotWithShape="1">
            <a:blip r:embed="rId2"/>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p:cNvSpPr/>
          <p:nvPr userDrawn="1"/>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lowchart: Decision 78"/>
          <p:cNvSpPr/>
          <p:nvPr userDrawn="1"/>
        </p:nvSpPr>
        <p:spPr>
          <a:xfrm>
            <a:off x="752414" y="649634"/>
            <a:ext cx="1833379" cy="18334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3" name="Flowchart: Decision 79"/>
          <p:cNvSpPr/>
          <p:nvPr userDrawn="1"/>
        </p:nvSpPr>
        <p:spPr>
          <a:xfrm>
            <a:off x="752414" y="929972"/>
            <a:ext cx="1833379" cy="18334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en-GB" sz="2400"/>
          </a:p>
        </p:txBody>
      </p:sp>
      <p:sp>
        <p:nvSpPr>
          <p:cNvPr id="4" name="TextBox 93"/>
          <p:cNvSpPr txBox="1"/>
          <p:nvPr userDrawn="1"/>
        </p:nvSpPr>
        <p:spPr>
          <a:xfrm>
            <a:off x="1023844" y="1465890"/>
            <a:ext cx="1290320" cy="763270"/>
          </a:xfrm>
          <a:prstGeom prst="rect">
            <a:avLst/>
          </a:prstGeom>
          <a:noFill/>
        </p:spPr>
        <p:txBody>
          <a:bodyPr wrap="none" lIns="86697" tIns="43348" rIns="86697" bIns="4334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8" presetClass="emph" presetSubtype="0" decel="58000" fill="hold" grpId="1" nodeType="withEffect">
                                  <p:stCondLst>
                                    <p:cond delay="0"/>
                                  </p:stCondLst>
                                  <p:childTnLst>
                                    <p:animRot by="-21600000">
                                      <p:cBhvr>
                                        <p:cTn id="9" dur="1500" fill="hold"/>
                                        <p:tgtEl>
                                          <p:spTgt spid="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88 -0.45949 -0.46562 -0.45186 C -0.46093 -0.44144 -0.45937 -0.43334 -0.45312 -0.42593 C -0.45195 -0.41922 -0.4444 -0.40625 -0.44062 -0.40371 C -0.4345 -0.39283 -0.42604 -0.37963 -0.41771 -0.37593 C -0.41146 -0.3676 -0.40455 -0.36389 -0.39687 -0.36112 C -0.37916 -0.34537 -0.3526 -0.34167 -0.33333 -0.34074 C -0.27552 -0.33889 -0.21731 -0.3382 -0.15937 -0.33704 C -0.14479 -0.33334 -0.12981 -0.33056 -0.11562 -0.32408 C -0.11119 -0.31875 -0.10534 -0.31598 -0.1 -0.31297 C -0.09479 -0.30371 -0.08958 -0.29445 -0.08437 -0.28519 C -0.08099 -0.27894 -0.07968 -0.27107 -0.07604 -0.26482 C -0.07604 -0.26227 -0.07604 -0.25949 -0.075 -0.25741 C -0.07409 -0.25348 -0.07083 -0.2463 -0.07083 -0.24607 C -0.06992 -0.23889 -0.07005 -0.2382 -0.06771 -0.23149 C -0.06666 -0.22778 -0.06354 -0.22037 -0.06354 -0.22014 C -0.06211 -0.21088 -0.05937 -0.20093 -0.05625 -0.1926 C -0.05429 -0.18774 -0.05013 -0.17778 -0.05013 -0.17755 C -0.04635 -0.15903 -0.03945 -0.14144 -0.03541 -0.12223 C -0.03164 -0.1044 -0.02851 -0.08496 -0.025 -0.06667 C -0.02409 -0.06227 -0.02213 -0.05949 -0.02083 -0.05556 C -0.01797 -0.04514 -0.01419 -0.03588 -0.01054 -0.02593 C -0.00742 -0.01737 -0.00521 -0.00903 -3.125E-6 4.07407E-6 " pathEditMode="relative" rAng="0" ptsTypes="AAAAAAAAAAAAAAAAAAAAAAA">
                                      <p:cBhvr>
                                        <p:cTn id="11" dur="1500" fill="hold"/>
                                        <p:tgtEl>
                                          <p:spTgt spid="3"/>
                                        </p:tgtEl>
                                        <p:attrNameLst>
                                          <p:attrName>ppt_x</p:attrName>
                                          <p:attrName>ppt_y</p:attrName>
                                        </p:attrNameLst>
                                      </p:cBhvr>
                                      <p:rCtr x="23750" y="23704"/>
                                    </p:animMotion>
                                  </p:childTnLst>
                                </p:cTn>
                              </p:par>
                            </p:childTnLst>
                          </p:cTn>
                        </p:par>
                        <p:par>
                          <p:cTn id="12" fill="hold">
                            <p:stCondLst>
                              <p:cond delay="1500"/>
                            </p:stCondLst>
                            <p:childTnLst>
                              <p:par>
                                <p:cTn id="13" presetID="1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64" presetClass="path" presetSubtype="0" accel="50000" decel="50000" fill="hold" grpId="0" nodeType="withEffect">
                                  <p:stCondLst>
                                    <p:cond delay="0"/>
                                  </p:stCondLst>
                                  <p:childTnLst>
                                    <p:animMotion origin="layout" path="M -3.125E-6 0.03611 L -3.125E-6 -3.7037E-6 " pathEditMode="relative" rAng="0" ptsTypes="AA">
                                      <p:cBhvr>
                                        <p:cTn id="17" dur="750" fill="hold"/>
                                        <p:tgtEl>
                                          <p:spTgt spid="2"/>
                                        </p:tgtEl>
                                        <p:attrNameLst>
                                          <p:attrName>ppt_x</p:attrName>
                                          <p:attrName>ppt_y</p:attrName>
                                        </p:attrNameLst>
                                      </p:cBhvr>
                                      <p:rCtr x="0" y="-1806"/>
                                    </p:animMotion>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3" grpId="2" bldLvl="0" animBg="1"/>
      <p:bldP spid="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chemeClr val="lt1"/>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7086600" y="0"/>
            <a:ext cx="5105400"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8"/>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669925" y="3023418"/>
            <a:ext cx="7133363"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直角三角形 3"/>
          <p:cNvSpPr/>
          <p:nvPr>
            <p:custDataLst>
              <p:tags r:id="rId3"/>
            </p:custDataLst>
          </p:nvPr>
        </p:nvSpPr>
        <p:spPr>
          <a:xfrm flipH="1">
            <a:off x="6134829" y="2639008"/>
            <a:ext cx="6057171" cy="4218992"/>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custDataLst>
              <p:tags r:id="rId4"/>
            </p:custDataLst>
          </p:nvPr>
        </p:nvSpPr>
        <p:spPr>
          <a:xfrm flipH="1" flipV="1">
            <a:off x="8005203" y="0"/>
            <a:ext cx="4186797" cy="5427778"/>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5"/>
            </p:custDataLst>
          </p:nvPr>
        </p:nvSpPr>
        <p:spPr>
          <a:xfrm>
            <a:off x="669925" y="2159376"/>
            <a:ext cx="7133364" cy="804151"/>
          </a:xfrm>
          <a:noFill/>
        </p:spPr>
        <p:txBody>
          <a:bodyPr lIns="0" rIns="0" anchor="b">
            <a:normAutofit/>
          </a:bodyPr>
          <a:lstStyle>
            <a:lvl1pPr>
              <a:defRPr sz="2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custDataLst>
              <p:tags r:id="rId6"/>
            </p:custDataLst>
          </p:nvPr>
        </p:nvSpPr>
        <p:spPr>
          <a:xfrm>
            <a:off x="669925" y="3076867"/>
            <a:ext cx="7133364" cy="1082874"/>
          </a:xfrm>
          <a:noFill/>
        </p:spPr>
        <p:txBody>
          <a:bodyPr lIns="0" rIns="0" anchor="t">
            <a:normAutofit/>
          </a:bodyPr>
          <a:lstStyle>
            <a:lvl1pPr marL="0" indent="0">
              <a:lnSpc>
                <a:spcPct val="150000"/>
              </a:lnSpc>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2024/5/7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24765" y="8890"/>
            <a:ext cx="12240090" cy="6840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userDrawn="1"/>
        </p:nvSpPr>
        <p:spPr>
          <a:xfrm>
            <a:off x="335521" y="368660"/>
            <a:ext cx="11520085" cy="6120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5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
        <p:nvSpPr>
          <p:cNvPr id="2" name="矩形 1"/>
          <p:cNvSpPr/>
          <p:nvPr userDrawn="1"/>
        </p:nvSpPr>
        <p:spPr>
          <a:xfrm>
            <a:off x="266619" y="282497"/>
            <a:ext cx="424954" cy="42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979166" y="761752"/>
            <a:ext cx="10323834" cy="0"/>
          </a:xfrm>
          <a:prstGeom prst="line">
            <a:avLst/>
          </a:prstGeom>
          <a:ln w="12700">
            <a:solidFill>
              <a:schemeClr val="tx1">
                <a:lumMod val="75000"/>
                <a:lumOff val="2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50863" y="544538"/>
            <a:ext cx="288310" cy="2883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hasCustomPrompt="1"/>
            <p:custDataLst>
              <p:tags r:id="rId1"/>
            </p:custDataLst>
          </p:nvPr>
        </p:nvSpPr>
        <p:spPr>
          <a:xfrm>
            <a:off x="979170" y="282575"/>
            <a:ext cx="10323830" cy="521970"/>
          </a:xfrm>
          <a:noFill/>
        </p:spPr>
        <p:txBody>
          <a:bodyPr wrap="square" lIns="0" rIns="0" anchor="b">
            <a:spAutoFit/>
          </a:bodyPr>
          <a:lstStyle>
            <a:lvl1pPr eaLnBrk="1" fontAlgn="auto" latinLnBrk="0" hangingPunct="1">
              <a:lnSpc>
                <a:spcPct val="100000"/>
              </a:lnSpc>
              <a:defRPr sz="2800" b="1">
                <a:solidFill>
                  <a:schemeClr val="tx1"/>
                </a:solidFill>
              </a:defRPr>
            </a:lvl1pPr>
          </a:lstStyle>
          <a:p>
            <a:r>
              <a:rPr lang="zh-CN" altLang="en-US" dirty="0"/>
              <a:t>单击此处添加幻灯片章节标题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
        <p:nvSpPr>
          <p:cNvPr id="10" name="任意多边形: 形状 9"/>
          <p:cNvSpPr/>
          <p:nvPr userDrawn="1">
            <p:custDataLst>
              <p:tags r:id="rId1"/>
            </p:custDataLst>
          </p:nvPr>
        </p:nvSpPr>
        <p:spPr>
          <a:xfrm>
            <a:off x="8435975" y="0"/>
            <a:ext cx="3756025" cy="6858000"/>
          </a:xfrm>
          <a:custGeom>
            <a:avLst/>
            <a:gdLst>
              <a:gd name="connsiteX0" fmla="*/ 2293582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2293582" y="0"/>
                </a:moveTo>
                <a:lnTo>
                  <a:pt x="5105400" y="0"/>
                </a:lnTo>
                <a:lnTo>
                  <a:pt x="5105400" y="6858000"/>
                </a:lnTo>
                <a:lnTo>
                  <a:pt x="0" y="6858000"/>
                </a:lnTo>
                <a:close/>
              </a:path>
            </a:pathLst>
          </a:custGeom>
          <a:blipFill>
            <a:blip r:embed="rId5"/>
            <a:stretch>
              <a:fillRect t="-26436" r="-20486" b="-412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custDataLst>
              <p:tags r:id="rId2"/>
            </p:custDataLst>
          </p:nvPr>
        </p:nvSpPr>
        <p:spPr>
          <a:xfrm flipH="1">
            <a:off x="7736205" y="2639060"/>
            <a:ext cx="4455795" cy="4218940"/>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custDataLst>
              <p:tags r:id="rId3"/>
            </p:custDataLst>
          </p:nvPr>
        </p:nvSpPr>
        <p:spPr>
          <a:xfrm flipH="1" flipV="1">
            <a:off x="9112250" y="0"/>
            <a:ext cx="3079750" cy="5427980"/>
          </a:xfrm>
          <a:prstGeom prst="rtTriangl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40640" y="-36195"/>
            <a:ext cx="12273280" cy="693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12065"/>
            <a:ext cx="12192000" cy="98107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userDrawn="1"/>
        </p:nvGrpSpPr>
        <p:grpSpPr>
          <a:xfrm rot="8134866">
            <a:off x="-79632" y="-72982"/>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27223" y="192249"/>
              <a:ext cx="1046735" cy="27943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tags" Target="../tags/tag87.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image" Target="../media/image5.jpeg"/><Relationship Id="rId5" Type="http://schemas.openxmlformats.org/officeDocument/2006/relationships/tags" Target="../tags/tag84.xml"/><Relationship Id="rId10" Type="http://schemas.openxmlformats.org/officeDocument/2006/relationships/slideLayout" Target="../slideLayouts/slideLayout3.xml"/><Relationship Id="rId4" Type="http://schemas.openxmlformats.org/officeDocument/2006/relationships/tags" Target="../tags/tag83.xml"/><Relationship Id="rId9" Type="http://schemas.openxmlformats.org/officeDocument/2006/relationships/tags" Target="../tags/tag8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10" Type="http://schemas.openxmlformats.org/officeDocument/2006/relationships/slideLayout" Target="../slideLayouts/slideLayout9.xml"/><Relationship Id="rId4" Type="http://schemas.openxmlformats.org/officeDocument/2006/relationships/tags" Target="../tags/tag92.xml"/><Relationship Id="rId9" Type="http://schemas.openxmlformats.org/officeDocument/2006/relationships/tags" Target="../tags/tag97.xml"/></Relationships>
</file>

<file path=ppt/slides/_rels/slide15.xml.rels><?xml version="1.0" encoding="UTF-8" standalone="yes"?>
<Relationships xmlns="http://schemas.openxmlformats.org/package/2006/relationships"><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tags" Target="../tags/tag123.xml"/><Relationship Id="rId39" Type="http://schemas.openxmlformats.org/officeDocument/2006/relationships/tags" Target="../tags/tag136.xml"/><Relationship Id="rId3" Type="http://schemas.openxmlformats.org/officeDocument/2006/relationships/tags" Target="../tags/tag100.xml"/><Relationship Id="rId21" Type="http://schemas.openxmlformats.org/officeDocument/2006/relationships/tags" Target="../tags/tag118.xml"/><Relationship Id="rId34" Type="http://schemas.openxmlformats.org/officeDocument/2006/relationships/tags" Target="../tags/tag131.xml"/><Relationship Id="rId42" Type="http://schemas.openxmlformats.org/officeDocument/2006/relationships/tags" Target="../tags/tag139.xml"/><Relationship Id="rId47" Type="http://schemas.openxmlformats.org/officeDocument/2006/relationships/tags" Target="../tags/tag144.xml"/><Relationship Id="rId50" Type="http://schemas.openxmlformats.org/officeDocument/2006/relationships/tags" Target="../tags/tag147.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tags" Target="../tags/tag122.xml"/><Relationship Id="rId33" Type="http://schemas.openxmlformats.org/officeDocument/2006/relationships/tags" Target="../tags/tag130.xml"/><Relationship Id="rId38" Type="http://schemas.openxmlformats.org/officeDocument/2006/relationships/tags" Target="../tags/tag135.xml"/><Relationship Id="rId46" Type="http://schemas.openxmlformats.org/officeDocument/2006/relationships/tags" Target="../tags/tag143.xml"/><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tags" Target="../tags/tag117.xml"/><Relationship Id="rId29" Type="http://schemas.openxmlformats.org/officeDocument/2006/relationships/tags" Target="../tags/tag126.xml"/><Relationship Id="rId41" Type="http://schemas.openxmlformats.org/officeDocument/2006/relationships/tags" Target="../tags/tag138.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tags" Target="../tags/tag121.xml"/><Relationship Id="rId32" Type="http://schemas.openxmlformats.org/officeDocument/2006/relationships/tags" Target="../tags/tag129.xml"/><Relationship Id="rId37" Type="http://schemas.openxmlformats.org/officeDocument/2006/relationships/tags" Target="../tags/tag134.xml"/><Relationship Id="rId40" Type="http://schemas.openxmlformats.org/officeDocument/2006/relationships/tags" Target="../tags/tag137.xml"/><Relationship Id="rId45" Type="http://schemas.openxmlformats.org/officeDocument/2006/relationships/tags" Target="../tags/tag142.xml"/><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tags" Target="../tags/tag120.xml"/><Relationship Id="rId28" Type="http://schemas.openxmlformats.org/officeDocument/2006/relationships/tags" Target="../tags/tag125.xml"/><Relationship Id="rId36" Type="http://schemas.openxmlformats.org/officeDocument/2006/relationships/tags" Target="../tags/tag133.xml"/><Relationship Id="rId49" Type="http://schemas.openxmlformats.org/officeDocument/2006/relationships/tags" Target="../tags/tag146.xml"/><Relationship Id="rId10" Type="http://schemas.openxmlformats.org/officeDocument/2006/relationships/tags" Target="../tags/tag107.xml"/><Relationship Id="rId19" Type="http://schemas.openxmlformats.org/officeDocument/2006/relationships/tags" Target="../tags/tag116.xml"/><Relationship Id="rId31" Type="http://schemas.openxmlformats.org/officeDocument/2006/relationships/tags" Target="../tags/tag128.xml"/><Relationship Id="rId44" Type="http://schemas.openxmlformats.org/officeDocument/2006/relationships/tags" Target="../tags/tag141.xml"/><Relationship Id="rId52" Type="http://schemas.openxmlformats.org/officeDocument/2006/relationships/slideLayout" Target="../slideLayouts/slideLayout3.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tags" Target="../tags/tag119.xml"/><Relationship Id="rId27" Type="http://schemas.openxmlformats.org/officeDocument/2006/relationships/tags" Target="../tags/tag124.xml"/><Relationship Id="rId30" Type="http://schemas.openxmlformats.org/officeDocument/2006/relationships/tags" Target="../tags/tag127.xml"/><Relationship Id="rId35" Type="http://schemas.openxmlformats.org/officeDocument/2006/relationships/tags" Target="../tags/tag132.xml"/><Relationship Id="rId43" Type="http://schemas.openxmlformats.org/officeDocument/2006/relationships/tags" Target="../tags/tag140.xml"/><Relationship Id="rId48" Type="http://schemas.openxmlformats.org/officeDocument/2006/relationships/tags" Target="../tags/tag145.xml"/><Relationship Id="rId8" Type="http://schemas.openxmlformats.org/officeDocument/2006/relationships/tags" Target="../tags/tag105.xml"/><Relationship Id="rId51" Type="http://schemas.openxmlformats.org/officeDocument/2006/relationships/tags" Target="../tags/tag148.xml"/></Relationships>
</file>

<file path=ppt/slides/_rels/slide16.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2" Type="http://schemas.openxmlformats.org/officeDocument/2006/relationships/tags" Target="../tags/tag150.xml"/><Relationship Id="rId16" Type="http://schemas.openxmlformats.org/officeDocument/2006/relationships/slideLayout" Target="../slideLayouts/slideLayout9.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tags" Target="../tags/tag163.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9.xml"/><Relationship Id="rId1" Type="http://schemas.openxmlformats.org/officeDocument/2006/relationships/tags" Target="../tags/tag164.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67.xml"/><Relationship Id="rId7" Type="http://schemas.openxmlformats.org/officeDocument/2006/relationships/slideLayout" Target="../slideLayouts/slideLayout15.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9"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tags" Target="../tags/tag178.xml"/><Relationship Id="rId13" Type="http://schemas.openxmlformats.org/officeDocument/2006/relationships/tags" Target="../tags/tag183.xml"/><Relationship Id="rId18" Type="http://schemas.openxmlformats.org/officeDocument/2006/relationships/image" Target="../media/image15.jpeg"/><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tags" Target="../tags/tag182.xml"/><Relationship Id="rId17" Type="http://schemas.openxmlformats.org/officeDocument/2006/relationships/image" Target="../media/image14.png"/><Relationship Id="rId2" Type="http://schemas.openxmlformats.org/officeDocument/2006/relationships/tags" Target="../tags/tag172.xml"/><Relationship Id="rId16" Type="http://schemas.openxmlformats.org/officeDocument/2006/relationships/slideLayout" Target="../slideLayouts/slideLayout15.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tags" Target="../tags/tag181.xml"/><Relationship Id="rId5" Type="http://schemas.openxmlformats.org/officeDocument/2006/relationships/tags" Target="../tags/tag175.xml"/><Relationship Id="rId15" Type="http://schemas.openxmlformats.org/officeDocument/2006/relationships/tags" Target="../tags/tag185.xml"/><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tags" Target="../tags/tag184.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tags" Target="../tags/tag198.xml"/><Relationship Id="rId18" Type="http://schemas.openxmlformats.org/officeDocument/2006/relationships/tags" Target="../tags/tag203.xml"/><Relationship Id="rId3" Type="http://schemas.openxmlformats.org/officeDocument/2006/relationships/tags" Target="../tags/tag188.xml"/><Relationship Id="rId21" Type="http://schemas.openxmlformats.org/officeDocument/2006/relationships/slideLayout" Target="../slideLayouts/slideLayout15.xml"/><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tags" Target="../tags/tag202.xml"/><Relationship Id="rId2" Type="http://schemas.openxmlformats.org/officeDocument/2006/relationships/tags" Target="../tags/tag187.xml"/><Relationship Id="rId16" Type="http://schemas.openxmlformats.org/officeDocument/2006/relationships/tags" Target="../tags/tag201.xml"/><Relationship Id="rId20" Type="http://schemas.openxmlformats.org/officeDocument/2006/relationships/tags" Target="../tags/tag205.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tags" Target="../tags/tag200.xml"/><Relationship Id="rId10" Type="http://schemas.openxmlformats.org/officeDocument/2006/relationships/tags" Target="../tags/tag195.xml"/><Relationship Id="rId19" Type="http://schemas.openxmlformats.org/officeDocument/2006/relationships/tags" Target="../tags/tag204.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3" Type="http://schemas.openxmlformats.org/officeDocument/2006/relationships/tags" Target="../tags/tag218.xml"/><Relationship Id="rId18" Type="http://schemas.openxmlformats.org/officeDocument/2006/relationships/tags" Target="../tags/tag223.xml"/><Relationship Id="rId26" Type="http://schemas.openxmlformats.org/officeDocument/2006/relationships/tags" Target="../tags/tag231.xml"/><Relationship Id="rId39" Type="http://schemas.openxmlformats.org/officeDocument/2006/relationships/tags" Target="../tags/tag244.xml"/><Relationship Id="rId21" Type="http://schemas.openxmlformats.org/officeDocument/2006/relationships/tags" Target="../tags/tag226.xml"/><Relationship Id="rId34" Type="http://schemas.openxmlformats.org/officeDocument/2006/relationships/tags" Target="../tags/tag239.xml"/><Relationship Id="rId42" Type="http://schemas.openxmlformats.org/officeDocument/2006/relationships/tags" Target="../tags/tag247.xml"/><Relationship Id="rId47" Type="http://schemas.openxmlformats.org/officeDocument/2006/relationships/tags" Target="../tags/tag252.xml"/><Relationship Id="rId50" Type="http://schemas.openxmlformats.org/officeDocument/2006/relationships/tags" Target="../tags/tag255.xml"/><Relationship Id="rId55" Type="http://schemas.openxmlformats.org/officeDocument/2006/relationships/tags" Target="../tags/tag260.xml"/><Relationship Id="rId63" Type="http://schemas.openxmlformats.org/officeDocument/2006/relationships/tags" Target="../tags/tag268.xml"/><Relationship Id="rId68" Type="http://schemas.openxmlformats.org/officeDocument/2006/relationships/tags" Target="../tags/tag273.xml"/><Relationship Id="rId7" Type="http://schemas.openxmlformats.org/officeDocument/2006/relationships/tags" Target="../tags/tag212.xml"/><Relationship Id="rId71" Type="http://schemas.openxmlformats.org/officeDocument/2006/relationships/tags" Target="../tags/tag276.xml"/><Relationship Id="rId2" Type="http://schemas.openxmlformats.org/officeDocument/2006/relationships/tags" Target="../tags/tag207.xml"/><Relationship Id="rId16" Type="http://schemas.openxmlformats.org/officeDocument/2006/relationships/tags" Target="../tags/tag221.xml"/><Relationship Id="rId29" Type="http://schemas.openxmlformats.org/officeDocument/2006/relationships/tags" Target="../tags/tag234.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24" Type="http://schemas.openxmlformats.org/officeDocument/2006/relationships/tags" Target="../tags/tag229.xml"/><Relationship Id="rId32" Type="http://schemas.openxmlformats.org/officeDocument/2006/relationships/tags" Target="../tags/tag237.xml"/><Relationship Id="rId37" Type="http://schemas.openxmlformats.org/officeDocument/2006/relationships/tags" Target="../tags/tag242.xml"/><Relationship Id="rId40" Type="http://schemas.openxmlformats.org/officeDocument/2006/relationships/tags" Target="../tags/tag245.xml"/><Relationship Id="rId45" Type="http://schemas.openxmlformats.org/officeDocument/2006/relationships/tags" Target="../tags/tag250.xml"/><Relationship Id="rId53" Type="http://schemas.openxmlformats.org/officeDocument/2006/relationships/tags" Target="../tags/tag258.xml"/><Relationship Id="rId58" Type="http://schemas.openxmlformats.org/officeDocument/2006/relationships/tags" Target="../tags/tag263.xml"/><Relationship Id="rId66" Type="http://schemas.openxmlformats.org/officeDocument/2006/relationships/tags" Target="../tags/tag271.xml"/><Relationship Id="rId5" Type="http://schemas.openxmlformats.org/officeDocument/2006/relationships/tags" Target="../tags/tag210.xml"/><Relationship Id="rId15" Type="http://schemas.openxmlformats.org/officeDocument/2006/relationships/tags" Target="../tags/tag220.xml"/><Relationship Id="rId23" Type="http://schemas.openxmlformats.org/officeDocument/2006/relationships/tags" Target="../tags/tag228.xml"/><Relationship Id="rId28" Type="http://schemas.openxmlformats.org/officeDocument/2006/relationships/tags" Target="../tags/tag233.xml"/><Relationship Id="rId36" Type="http://schemas.openxmlformats.org/officeDocument/2006/relationships/tags" Target="../tags/tag241.xml"/><Relationship Id="rId49" Type="http://schemas.openxmlformats.org/officeDocument/2006/relationships/tags" Target="../tags/tag254.xml"/><Relationship Id="rId57" Type="http://schemas.openxmlformats.org/officeDocument/2006/relationships/tags" Target="../tags/tag262.xml"/><Relationship Id="rId61" Type="http://schemas.openxmlformats.org/officeDocument/2006/relationships/tags" Target="../tags/tag266.xml"/><Relationship Id="rId10" Type="http://schemas.openxmlformats.org/officeDocument/2006/relationships/tags" Target="../tags/tag215.xml"/><Relationship Id="rId19" Type="http://schemas.openxmlformats.org/officeDocument/2006/relationships/tags" Target="../tags/tag224.xml"/><Relationship Id="rId31" Type="http://schemas.openxmlformats.org/officeDocument/2006/relationships/tags" Target="../tags/tag236.xml"/><Relationship Id="rId44" Type="http://schemas.openxmlformats.org/officeDocument/2006/relationships/tags" Target="../tags/tag249.xml"/><Relationship Id="rId52" Type="http://schemas.openxmlformats.org/officeDocument/2006/relationships/tags" Target="../tags/tag257.xml"/><Relationship Id="rId60" Type="http://schemas.openxmlformats.org/officeDocument/2006/relationships/tags" Target="../tags/tag265.xml"/><Relationship Id="rId65" Type="http://schemas.openxmlformats.org/officeDocument/2006/relationships/tags" Target="../tags/tag270.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 Id="rId22" Type="http://schemas.openxmlformats.org/officeDocument/2006/relationships/tags" Target="../tags/tag227.xml"/><Relationship Id="rId27" Type="http://schemas.openxmlformats.org/officeDocument/2006/relationships/tags" Target="../tags/tag232.xml"/><Relationship Id="rId30" Type="http://schemas.openxmlformats.org/officeDocument/2006/relationships/tags" Target="../tags/tag235.xml"/><Relationship Id="rId35" Type="http://schemas.openxmlformats.org/officeDocument/2006/relationships/tags" Target="../tags/tag240.xml"/><Relationship Id="rId43" Type="http://schemas.openxmlformats.org/officeDocument/2006/relationships/tags" Target="../tags/tag248.xml"/><Relationship Id="rId48" Type="http://schemas.openxmlformats.org/officeDocument/2006/relationships/tags" Target="../tags/tag253.xml"/><Relationship Id="rId56" Type="http://schemas.openxmlformats.org/officeDocument/2006/relationships/tags" Target="../tags/tag261.xml"/><Relationship Id="rId64" Type="http://schemas.openxmlformats.org/officeDocument/2006/relationships/tags" Target="../tags/tag269.xml"/><Relationship Id="rId69" Type="http://schemas.openxmlformats.org/officeDocument/2006/relationships/tags" Target="../tags/tag274.xml"/><Relationship Id="rId8" Type="http://schemas.openxmlformats.org/officeDocument/2006/relationships/tags" Target="../tags/tag213.xml"/><Relationship Id="rId51" Type="http://schemas.openxmlformats.org/officeDocument/2006/relationships/tags" Target="../tags/tag256.xml"/><Relationship Id="rId72" Type="http://schemas.openxmlformats.org/officeDocument/2006/relationships/slideLayout" Target="../slideLayouts/slideLayout9.xml"/><Relationship Id="rId3" Type="http://schemas.openxmlformats.org/officeDocument/2006/relationships/tags" Target="../tags/tag208.xml"/><Relationship Id="rId12" Type="http://schemas.openxmlformats.org/officeDocument/2006/relationships/tags" Target="../tags/tag217.xml"/><Relationship Id="rId17" Type="http://schemas.openxmlformats.org/officeDocument/2006/relationships/tags" Target="../tags/tag222.xml"/><Relationship Id="rId25" Type="http://schemas.openxmlformats.org/officeDocument/2006/relationships/tags" Target="../tags/tag230.xml"/><Relationship Id="rId33" Type="http://schemas.openxmlformats.org/officeDocument/2006/relationships/tags" Target="../tags/tag238.xml"/><Relationship Id="rId38" Type="http://schemas.openxmlformats.org/officeDocument/2006/relationships/tags" Target="../tags/tag243.xml"/><Relationship Id="rId46" Type="http://schemas.openxmlformats.org/officeDocument/2006/relationships/tags" Target="../tags/tag251.xml"/><Relationship Id="rId59" Type="http://schemas.openxmlformats.org/officeDocument/2006/relationships/tags" Target="../tags/tag264.xml"/><Relationship Id="rId67" Type="http://schemas.openxmlformats.org/officeDocument/2006/relationships/tags" Target="../tags/tag272.xml"/><Relationship Id="rId20" Type="http://schemas.openxmlformats.org/officeDocument/2006/relationships/tags" Target="../tags/tag225.xml"/><Relationship Id="rId41" Type="http://schemas.openxmlformats.org/officeDocument/2006/relationships/tags" Target="../tags/tag246.xml"/><Relationship Id="rId54" Type="http://schemas.openxmlformats.org/officeDocument/2006/relationships/tags" Target="../tags/tag259.xml"/><Relationship Id="rId62" Type="http://schemas.openxmlformats.org/officeDocument/2006/relationships/tags" Target="../tags/tag267.xml"/><Relationship Id="rId70" Type="http://schemas.openxmlformats.org/officeDocument/2006/relationships/tags" Target="../tags/tag275.xml"/></Relationships>
</file>

<file path=ppt/slides/_rels/slide23.xml.rels><?xml version="1.0" encoding="UTF-8" standalone="yes"?>
<Relationships xmlns="http://schemas.openxmlformats.org/package/2006/relationships"><Relationship Id="rId8" Type="http://schemas.openxmlformats.org/officeDocument/2006/relationships/tags" Target="../tags/tag284.xml"/><Relationship Id="rId3" Type="http://schemas.openxmlformats.org/officeDocument/2006/relationships/tags" Target="../tags/tag279.xml"/><Relationship Id="rId7" Type="http://schemas.openxmlformats.org/officeDocument/2006/relationships/tags" Target="../tags/tag283.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10" Type="http://schemas.openxmlformats.org/officeDocument/2006/relationships/image" Target="../media/image17.png"/><Relationship Id="rId4" Type="http://schemas.openxmlformats.org/officeDocument/2006/relationships/tags" Target="../tags/tag280.xml"/><Relationship Id="rId9"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8" Type="http://schemas.openxmlformats.org/officeDocument/2006/relationships/tags" Target="../tags/tag292.xml"/><Relationship Id="rId13" Type="http://schemas.openxmlformats.org/officeDocument/2006/relationships/tags" Target="../tags/tag297.xml"/><Relationship Id="rId18" Type="http://schemas.openxmlformats.org/officeDocument/2006/relationships/tags" Target="../tags/tag302.xml"/><Relationship Id="rId3" Type="http://schemas.openxmlformats.org/officeDocument/2006/relationships/tags" Target="../tags/tag287.xml"/><Relationship Id="rId21" Type="http://schemas.openxmlformats.org/officeDocument/2006/relationships/tags" Target="../tags/tag305.xml"/><Relationship Id="rId7" Type="http://schemas.openxmlformats.org/officeDocument/2006/relationships/tags" Target="../tags/tag291.xml"/><Relationship Id="rId12" Type="http://schemas.openxmlformats.org/officeDocument/2006/relationships/tags" Target="../tags/tag296.xml"/><Relationship Id="rId17" Type="http://schemas.openxmlformats.org/officeDocument/2006/relationships/tags" Target="../tags/tag301.xml"/><Relationship Id="rId2" Type="http://schemas.openxmlformats.org/officeDocument/2006/relationships/tags" Target="../tags/tag286.xml"/><Relationship Id="rId16" Type="http://schemas.openxmlformats.org/officeDocument/2006/relationships/tags" Target="../tags/tag300.xml"/><Relationship Id="rId20" Type="http://schemas.openxmlformats.org/officeDocument/2006/relationships/tags" Target="../tags/tag304.xml"/><Relationship Id="rId1" Type="http://schemas.openxmlformats.org/officeDocument/2006/relationships/tags" Target="../tags/tag285.xml"/><Relationship Id="rId6" Type="http://schemas.openxmlformats.org/officeDocument/2006/relationships/tags" Target="../tags/tag290.xml"/><Relationship Id="rId11" Type="http://schemas.openxmlformats.org/officeDocument/2006/relationships/tags" Target="../tags/tag295.xml"/><Relationship Id="rId5" Type="http://schemas.openxmlformats.org/officeDocument/2006/relationships/tags" Target="../tags/tag289.xml"/><Relationship Id="rId15" Type="http://schemas.openxmlformats.org/officeDocument/2006/relationships/tags" Target="../tags/tag299.xml"/><Relationship Id="rId10" Type="http://schemas.openxmlformats.org/officeDocument/2006/relationships/tags" Target="../tags/tag294.xml"/><Relationship Id="rId19" Type="http://schemas.openxmlformats.org/officeDocument/2006/relationships/tags" Target="../tags/tag303.xml"/><Relationship Id="rId4" Type="http://schemas.openxmlformats.org/officeDocument/2006/relationships/tags" Target="../tags/tag288.xml"/><Relationship Id="rId9" Type="http://schemas.openxmlformats.org/officeDocument/2006/relationships/tags" Target="../tags/tag293.xml"/><Relationship Id="rId14" Type="http://schemas.openxmlformats.org/officeDocument/2006/relationships/tags" Target="../tags/tag298.xml"/><Relationship Id="rId22"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tags" Target="../tags/tag313.xml"/><Relationship Id="rId13" Type="http://schemas.openxmlformats.org/officeDocument/2006/relationships/tags" Target="../tags/tag318.xml"/><Relationship Id="rId18" Type="http://schemas.openxmlformats.org/officeDocument/2006/relationships/tags" Target="../tags/tag323.xml"/><Relationship Id="rId3" Type="http://schemas.openxmlformats.org/officeDocument/2006/relationships/tags" Target="../tags/tag308.xml"/><Relationship Id="rId21" Type="http://schemas.openxmlformats.org/officeDocument/2006/relationships/tags" Target="../tags/tag326.xml"/><Relationship Id="rId7" Type="http://schemas.openxmlformats.org/officeDocument/2006/relationships/tags" Target="../tags/tag312.xml"/><Relationship Id="rId12" Type="http://schemas.openxmlformats.org/officeDocument/2006/relationships/tags" Target="../tags/tag317.xml"/><Relationship Id="rId17" Type="http://schemas.openxmlformats.org/officeDocument/2006/relationships/tags" Target="../tags/tag322.xml"/><Relationship Id="rId2" Type="http://schemas.openxmlformats.org/officeDocument/2006/relationships/tags" Target="../tags/tag307.xml"/><Relationship Id="rId16" Type="http://schemas.openxmlformats.org/officeDocument/2006/relationships/tags" Target="../tags/tag321.xml"/><Relationship Id="rId20" Type="http://schemas.openxmlformats.org/officeDocument/2006/relationships/tags" Target="../tags/tag325.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tags" Target="../tags/tag316.xml"/><Relationship Id="rId5" Type="http://schemas.openxmlformats.org/officeDocument/2006/relationships/tags" Target="../tags/tag310.xml"/><Relationship Id="rId15" Type="http://schemas.openxmlformats.org/officeDocument/2006/relationships/tags" Target="../tags/tag320.xml"/><Relationship Id="rId23" Type="http://schemas.openxmlformats.org/officeDocument/2006/relationships/slideLayout" Target="../slideLayouts/slideLayout5.xml"/><Relationship Id="rId10" Type="http://schemas.openxmlformats.org/officeDocument/2006/relationships/tags" Target="../tags/tag315.xml"/><Relationship Id="rId19" Type="http://schemas.openxmlformats.org/officeDocument/2006/relationships/tags" Target="../tags/tag324.xml"/><Relationship Id="rId4" Type="http://schemas.openxmlformats.org/officeDocument/2006/relationships/tags" Target="../tags/tag309.xml"/><Relationship Id="rId9" Type="http://schemas.openxmlformats.org/officeDocument/2006/relationships/tags" Target="../tags/tag314.xml"/><Relationship Id="rId14" Type="http://schemas.openxmlformats.org/officeDocument/2006/relationships/tags" Target="../tags/tag319.xml"/><Relationship Id="rId22" Type="http://schemas.openxmlformats.org/officeDocument/2006/relationships/tags" Target="../tags/tag32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9.xml"/><Relationship Id="rId1" Type="http://schemas.openxmlformats.org/officeDocument/2006/relationships/tags" Target="../tags/tag328.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330.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18" Type="http://schemas.openxmlformats.org/officeDocument/2006/relationships/tags" Target="../tags/tag348.xml"/><Relationship Id="rId3" Type="http://schemas.openxmlformats.org/officeDocument/2006/relationships/tags" Target="../tags/tag333.xml"/><Relationship Id="rId21" Type="http://schemas.openxmlformats.org/officeDocument/2006/relationships/tags" Target="../tags/tag351.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tags" Target="../tags/tag347.xml"/><Relationship Id="rId2" Type="http://schemas.openxmlformats.org/officeDocument/2006/relationships/tags" Target="../tags/tag332.xml"/><Relationship Id="rId16" Type="http://schemas.openxmlformats.org/officeDocument/2006/relationships/tags" Target="../tags/tag346.xml"/><Relationship Id="rId20" Type="http://schemas.openxmlformats.org/officeDocument/2006/relationships/tags" Target="../tags/tag350.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24" Type="http://schemas.openxmlformats.org/officeDocument/2006/relationships/slideLayout" Target="../slideLayouts/slideLayout3.xml"/><Relationship Id="rId5" Type="http://schemas.openxmlformats.org/officeDocument/2006/relationships/tags" Target="../tags/tag335.xml"/><Relationship Id="rId15" Type="http://schemas.openxmlformats.org/officeDocument/2006/relationships/tags" Target="../tags/tag345.xml"/><Relationship Id="rId23" Type="http://schemas.openxmlformats.org/officeDocument/2006/relationships/tags" Target="../tags/tag353.xml"/><Relationship Id="rId10" Type="http://schemas.openxmlformats.org/officeDocument/2006/relationships/tags" Target="../tags/tag340.xml"/><Relationship Id="rId19" Type="http://schemas.openxmlformats.org/officeDocument/2006/relationships/tags" Target="../tags/tag349.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 Id="rId22" Type="http://schemas.openxmlformats.org/officeDocument/2006/relationships/tags" Target="../tags/tag3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tags" Target="../tags/tag361.xml"/><Relationship Id="rId3" Type="http://schemas.openxmlformats.org/officeDocument/2006/relationships/tags" Target="../tags/tag356.xml"/><Relationship Id="rId7" Type="http://schemas.openxmlformats.org/officeDocument/2006/relationships/tags" Target="../tags/tag360.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image" Target="../media/image22.png"/><Relationship Id="rId5" Type="http://schemas.openxmlformats.org/officeDocument/2006/relationships/tags" Target="../tags/tag358.xml"/><Relationship Id="rId10" Type="http://schemas.openxmlformats.org/officeDocument/2006/relationships/slideLayout" Target="../slideLayouts/slideLayout21.xml"/><Relationship Id="rId4" Type="http://schemas.openxmlformats.org/officeDocument/2006/relationships/tags" Target="../tags/tag357.xml"/><Relationship Id="rId9" Type="http://schemas.openxmlformats.org/officeDocument/2006/relationships/tags" Target="../tags/tag362.xml"/></Relationships>
</file>

<file path=ppt/slides/_rels/slide32.xml.rels><?xml version="1.0" encoding="UTF-8" standalone="yes"?>
<Relationships xmlns="http://schemas.openxmlformats.org/package/2006/relationships"><Relationship Id="rId3" Type="http://schemas.openxmlformats.org/officeDocument/2006/relationships/tags" Target="../tags/tag365.xml"/><Relationship Id="rId7" Type="http://schemas.openxmlformats.org/officeDocument/2006/relationships/image" Target="../media/image23.png"/><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slideLayout" Target="../slideLayouts/slideLayout21.xml"/><Relationship Id="rId5" Type="http://schemas.openxmlformats.org/officeDocument/2006/relationships/tags" Target="../tags/tag367.xml"/><Relationship Id="rId4" Type="http://schemas.openxmlformats.org/officeDocument/2006/relationships/tags" Target="../tags/tag366.xml"/></Relationships>
</file>

<file path=ppt/slides/_rels/slide33.xml.rels><?xml version="1.0" encoding="UTF-8" standalone="yes"?>
<Relationships xmlns="http://schemas.openxmlformats.org/package/2006/relationships"><Relationship Id="rId8" Type="http://schemas.openxmlformats.org/officeDocument/2006/relationships/tags" Target="../tags/tag375.xml"/><Relationship Id="rId3" Type="http://schemas.openxmlformats.org/officeDocument/2006/relationships/tags" Target="../tags/tag370.xml"/><Relationship Id="rId7" Type="http://schemas.openxmlformats.org/officeDocument/2006/relationships/tags" Target="../tags/tag374.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tags" Target="../tags/tag373.xml"/><Relationship Id="rId11" Type="http://schemas.openxmlformats.org/officeDocument/2006/relationships/image" Target="../media/image5.jpeg"/><Relationship Id="rId5" Type="http://schemas.openxmlformats.org/officeDocument/2006/relationships/tags" Target="../tags/tag372.xml"/><Relationship Id="rId10" Type="http://schemas.openxmlformats.org/officeDocument/2006/relationships/slideLayout" Target="../slideLayouts/slideLayout3.xml"/><Relationship Id="rId4" Type="http://schemas.openxmlformats.org/officeDocument/2006/relationships/tags" Target="../tags/tag371.xml"/><Relationship Id="rId9" Type="http://schemas.openxmlformats.org/officeDocument/2006/relationships/tags" Target="../tags/tag376.xml"/></Relationships>
</file>

<file path=ppt/slides/_rels/slide34.xml.rels><?xml version="1.0" encoding="UTF-8" standalone="yes"?>
<Relationships xmlns="http://schemas.openxmlformats.org/package/2006/relationships"><Relationship Id="rId8" Type="http://schemas.openxmlformats.org/officeDocument/2006/relationships/tags" Target="../tags/tag384.xml"/><Relationship Id="rId3" Type="http://schemas.openxmlformats.org/officeDocument/2006/relationships/tags" Target="../tags/tag379.xml"/><Relationship Id="rId7" Type="http://schemas.openxmlformats.org/officeDocument/2006/relationships/tags" Target="../tags/tag383.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11" Type="http://schemas.openxmlformats.org/officeDocument/2006/relationships/image" Target="../media/image24.png"/><Relationship Id="rId5" Type="http://schemas.openxmlformats.org/officeDocument/2006/relationships/tags" Target="../tags/tag381.xml"/><Relationship Id="rId10" Type="http://schemas.openxmlformats.org/officeDocument/2006/relationships/slideLayout" Target="../slideLayouts/slideLayout3.xml"/><Relationship Id="rId4" Type="http://schemas.openxmlformats.org/officeDocument/2006/relationships/tags" Target="../tags/tag380.xml"/><Relationship Id="rId9" Type="http://schemas.openxmlformats.org/officeDocument/2006/relationships/tags" Target="../tags/tag385.xml"/></Relationships>
</file>

<file path=ppt/slides/_rels/slide35.xml.rels><?xml version="1.0" encoding="UTF-8" standalone="yes"?>
<Relationships xmlns="http://schemas.openxmlformats.org/package/2006/relationships"><Relationship Id="rId8" Type="http://schemas.openxmlformats.org/officeDocument/2006/relationships/tags" Target="../tags/tag393.xml"/><Relationship Id="rId3" Type="http://schemas.openxmlformats.org/officeDocument/2006/relationships/tags" Target="../tags/tag388.xml"/><Relationship Id="rId7" Type="http://schemas.openxmlformats.org/officeDocument/2006/relationships/tags" Target="../tags/tag392.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11" Type="http://schemas.openxmlformats.org/officeDocument/2006/relationships/image" Target="../media/image25.png"/><Relationship Id="rId5" Type="http://schemas.openxmlformats.org/officeDocument/2006/relationships/tags" Target="../tags/tag390.xml"/><Relationship Id="rId10" Type="http://schemas.openxmlformats.org/officeDocument/2006/relationships/slideLayout" Target="../slideLayouts/slideLayout3.xml"/><Relationship Id="rId4" Type="http://schemas.openxmlformats.org/officeDocument/2006/relationships/tags" Target="../tags/tag389.xml"/><Relationship Id="rId9" Type="http://schemas.openxmlformats.org/officeDocument/2006/relationships/tags" Target="../tags/tag394.xml"/></Relationships>
</file>

<file path=ppt/slides/_rels/slide36.xml.rels><?xml version="1.0" encoding="UTF-8" standalone="yes"?>
<Relationships xmlns="http://schemas.openxmlformats.org/package/2006/relationships"><Relationship Id="rId3" Type="http://schemas.openxmlformats.org/officeDocument/2006/relationships/tags" Target="../tags/tag397.xml"/><Relationship Id="rId7" Type="http://schemas.openxmlformats.org/officeDocument/2006/relationships/image" Target="../media/image26.jpeg"/><Relationship Id="rId2" Type="http://schemas.openxmlformats.org/officeDocument/2006/relationships/tags" Target="../tags/tag396.xml"/><Relationship Id="rId1" Type="http://schemas.openxmlformats.org/officeDocument/2006/relationships/tags" Target="../tags/tag395.xml"/><Relationship Id="rId6" Type="http://schemas.openxmlformats.org/officeDocument/2006/relationships/slideLayout" Target="../slideLayouts/slideLayout27.xml"/><Relationship Id="rId5" Type="http://schemas.openxmlformats.org/officeDocument/2006/relationships/tags" Target="../tags/tag399.xml"/><Relationship Id="rId4" Type="http://schemas.openxmlformats.org/officeDocument/2006/relationships/tags" Target="../tags/tag398.xml"/></Relationships>
</file>

<file path=ppt/slides/_rels/slide37.xml.rels><?xml version="1.0" encoding="UTF-8" standalone="yes"?>
<Relationships xmlns="http://schemas.openxmlformats.org/package/2006/relationships"><Relationship Id="rId8" Type="http://schemas.openxmlformats.org/officeDocument/2006/relationships/tags" Target="../tags/tag407.xml"/><Relationship Id="rId3" Type="http://schemas.openxmlformats.org/officeDocument/2006/relationships/tags" Target="../tags/tag402.xml"/><Relationship Id="rId7" Type="http://schemas.openxmlformats.org/officeDocument/2006/relationships/tags" Target="../tags/tag406.xml"/><Relationship Id="rId2" Type="http://schemas.openxmlformats.org/officeDocument/2006/relationships/tags" Target="../tags/tag401.xml"/><Relationship Id="rId1" Type="http://schemas.openxmlformats.org/officeDocument/2006/relationships/tags" Target="../tags/tag400.xml"/><Relationship Id="rId6" Type="http://schemas.openxmlformats.org/officeDocument/2006/relationships/tags" Target="../tags/tag405.xml"/><Relationship Id="rId5" Type="http://schemas.openxmlformats.org/officeDocument/2006/relationships/tags" Target="../tags/tag404.xml"/><Relationship Id="rId10" Type="http://schemas.openxmlformats.org/officeDocument/2006/relationships/image" Target="../media/image27.png"/><Relationship Id="rId4" Type="http://schemas.openxmlformats.org/officeDocument/2006/relationships/tags" Target="../tags/tag403.xml"/><Relationship Id="rId9"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8" Type="http://schemas.openxmlformats.org/officeDocument/2006/relationships/tags" Target="../tags/tag415.xml"/><Relationship Id="rId3" Type="http://schemas.openxmlformats.org/officeDocument/2006/relationships/tags" Target="../tags/tag410.xml"/><Relationship Id="rId7" Type="http://schemas.openxmlformats.org/officeDocument/2006/relationships/tags" Target="../tags/tag414.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tags" Target="../tags/tag413.xml"/><Relationship Id="rId5" Type="http://schemas.openxmlformats.org/officeDocument/2006/relationships/tags" Target="../tags/tag412.xml"/><Relationship Id="rId10" Type="http://schemas.openxmlformats.org/officeDocument/2006/relationships/image" Target="../media/image28.png"/><Relationship Id="rId4" Type="http://schemas.openxmlformats.org/officeDocument/2006/relationships/tags" Target="../tags/tag411.xml"/><Relationship Id="rId9"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8" Type="http://schemas.openxmlformats.org/officeDocument/2006/relationships/tags" Target="../tags/tag423.xml"/><Relationship Id="rId3" Type="http://schemas.openxmlformats.org/officeDocument/2006/relationships/tags" Target="../tags/tag418.xml"/><Relationship Id="rId7" Type="http://schemas.openxmlformats.org/officeDocument/2006/relationships/tags" Target="../tags/tag422.xml"/><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tags" Target="../tags/tag421.xml"/><Relationship Id="rId5" Type="http://schemas.openxmlformats.org/officeDocument/2006/relationships/tags" Target="../tags/tag420.xml"/><Relationship Id="rId10" Type="http://schemas.openxmlformats.org/officeDocument/2006/relationships/image" Target="../media/image29.png"/><Relationship Id="rId4" Type="http://schemas.openxmlformats.org/officeDocument/2006/relationships/tags" Target="../tags/tag419.xml"/><Relationship Id="rId9"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5.jpeg"/><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426.xml"/><Relationship Id="rId7" Type="http://schemas.openxmlformats.org/officeDocument/2006/relationships/tags" Target="../tags/tag430.xml"/><Relationship Id="rId2" Type="http://schemas.openxmlformats.org/officeDocument/2006/relationships/tags" Target="../tags/tag425.xml"/><Relationship Id="rId1" Type="http://schemas.openxmlformats.org/officeDocument/2006/relationships/tags" Target="../tags/tag424.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9" Type="http://schemas.openxmlformats.org/officeDocument/2006/relationships/image" Target="../media/image3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8" Type="http://schemas.openxmlformats.org/officeDocument/2006/relationships/tags" Target="../tags/tag438.xml"/><Relationship Id="rId3" Type="http://schemas.openxmlformats.org/officeDocument/2006/relationships/tags" Target="../tags/tag433.xml"/><Relationship Id="rId7" Type="http://schemas.openxmlformats.org/officeDocument/2006/relationships/tags" Target="../tags/tag437.xml"/><Relationship Id="rId2" Type="http://schemas.openxmlformats.org/officeDocument/2006/relationships/tags" Target="../tags/tag432.xml"/><Relationship Id="rId1" Type="http://schemas.openxmlformats.org/officeDocument/2006/relationships/tags" Target="../tags/tag431.xml"/><Relationship Id="rId6" Type="http://schemas.openxmlformats.org/officeDocument/2006/relationships/tags" Target="../tags/tag436.xml"/><Relationship Id="rId11" Type="http://schemas.openxmlformats.org/officeDocument/2006/relationships/image" Target="../media/image5.jpeg"/><Relationship Id="rId5" Type="http://schemas.openxmlformats.org/officeDocument/2006/relationships/tags" Target="../tags/tag435.xml"/><Relationship Id="rId10" Type="http://schemas.openxmlformats.org/officeDocument/2006/relationships/slideLayout" Target="../slideLayouts/slideLayout3.xml"/><Relationship Id="rId4" Type="http://schemas.openxmlformats.org/officeDocument/2006/relationships/tags" Target="../tags/tag434.xml"/><Relationship Id="rId9" Type="http://schemas.openxmlformats.org/officeDocument/2006/relationships/tags" Target="../tags/tag439.xml"/></Relationships>
</file>

<file path=ppt/slides/_rels/slide4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8" Type="http://schemas.openxmlformats.org/officeDocument/2006/relationships/tags" Target="../tags/tag447.xml"/><Relationship Id="rId13" Type="http://schemas.openxmlformats.org/officeDocument/2006/relationships/tags" Target="../tags/tag452.xml"/><Relationship Id="rId3" Type="http://schemas.openxmlformats.org/officeDocument/2006/relationships/tags" Target="../tags/tag442.xml"/><Relationship Id="rId7" Type="http://schemas.openxmlformats.org/officeDocument/2006/relationships/tags" Target="../tags/tag446.xml"/><Relationship Id="rId12" Type="http://schemas.openxmlformats.org/officeDocument/2006/relationships/tags" Target="../tags/tag451.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tags" Target="../tags/tag445.xml"/><Relationship Id="rId11" Type="http://schemas.openxmlformats.org/officeDocument/2006/relationships/tags" Target="../tags/tag450.xml"/><Relationship Id="rId5" Type="http://schemas.openxmlformats.org/officeDocument/2006/relationships/tags" Target="../tags/tag444.xml"/><Relationship Id="rId15" Type="http://schemas.openxmlformats.org/officeDocument/2006/relationships/image" Target="../media/image37.png"/><Relationship Id="rId10" Type="http://schemas.openxmlformats.org/officeDocument/2006/relationships/tags" Target="../tags/tag449.xml"/><Relationship Id="rId4" Type="http://schemas.openxmlformats.org/officeDocument/2006/relationships/tags" Target="../tags/tag443.xml"/><Relationship Id="rId9" Type="http://schemas.openxmlformats.org/officeDocument/2006/relationships/tags" Target="../tags/tag448.xml"/><Relationship Id="rId1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slideLayout" Target="../slideLayouts/slideLayout15.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50.xml.rels><?xml version="1.0" encoding="UTF-8" standalone="yes"?>
<Relationships xmlns="http://schemas.openxmlformats.org/package/2006/relationships"><Relationship Id="rId8" Type="http://schemas.openxmlformats.org/officeDocument/2006/relationships/tags" Target="../tags/tag460.xml"/><Relationship Id="rId3" Type="http://schemas.openxmlformats.org/officeDocument/2006/relationships/tags" Target="../tags/tag455.xml"/><Relationship Id="rId7" Type="http://schemas.openxmlformats.org/officeDocument/2006/relationships/tags" Target="../tags/tag459.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tags" Target="../tags/tag458.xml"/><Relationship Id="rId11" Type="http://schemas.openxmlformats.org/officeDocument/2006/relationships/slideLayout" Target="../slideLayouts/slideLayout15.xml"/><Relationship Id="rId5" Type="http://schemas.openxmlformats.org/officeDocument/2006/relationships/tags" Target="../tags/tag457.xml"/><Relationship Id="rId10" Type="http://schemas.openxmlformats.org/officeDocument/2006/relationships/tags" Target="../tags/tag462.xml"/><Relationship Id="rId4" Type="http://schemas.openxmlformats.org/officeDocument/2006/relationships/tags" Target="../tags/tag456.xml"/><Relationship Id="rId9" Type="http://schemas.openxmlformats.org/officeDocument/2006/relationships/tags" Target="../tags/tag461.xml"/></Relationships>
</file>

<file path=ppt/slides/_rels/slide51.xml.rels><?xml version="1.0" encoding="UTF-8" standalone="yes"?>
<Relationships xmlns="http://schemas.openxmlformats.org/package/2006/relationships"><Relationship Id="rId8" Type="http://schemas.openxmlformats.org/officeDocument/2006/relationships/tags" Target="../tags/tag470.xml"/><Relationship Id="rId13" Type="http://schemas.openxmlformats.org/officeDocument/2006/relationships/tags" Target="../tags/tag475.xml"/><Relationship Id="rId3" Type="http://schemas.openxmlformats.org/officeDocument/2006/relationships/tags" Target="../tags/tag465.xml"/><Relationship Id="rId7" Type="http://schemas.openxmlformats.org/officeDocument/2006/relationships/tags" Target="../tags/tag469.xml"/><Relationship Id="rId12" Type="http://schemas.openxmlformats.org/officeDocument/2006/relationships/tags" Target="../tags/tag474.xml"/><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tags" Target="../tags/tag468.xml"/><Relationship Id="rId11" Type="http://schemas.openxmlformats.org/officeDocument/2006/relationships/tags" Target="../tags/tag473.xml"/><Relationship Id="rId5" Type="http://schemas.openxmlformats.org/officeDocument/2006/relationships/tags" Target="../tags/tag467.xml"/><Relationship Id="rId10" Type="http://schemas.openxmlformats.org/officeDocument/2006/relationships/tags" Target="../tags/tag472.xml"/><Relationship Id="rId4" Type="http://schemas.openxmlformats.org/officeDocument/2006/relationships/tags" Target="../tags/tag466.xml"/><Relationship Id="rId9" Type="http://schemas.openxmlformats.org/officeDocument/2006/relationships/tags" Target="../tags/tag471.xml"/><Relationship Id="rId14"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8" Type="http://schemas.openxmlformats.org/officeDocument/2006/relationships/tags" Target="../tags/tag483.xml"/><Relationship Id="rId3" Type="http://schemas.openxmlformats.org/officeDocument/2006/relationships/tags" Target="../tags/tag478.xml"/><Relationship Id="rId7" Type="http://schemas.openxmlformats.org/officeDocument/2006/relationships/tags" Target="../tags/tag482.xml"/><Relationship Id="rId2" Type="http://schemas.openxmlformats.org/officeDocument/2006/relationships/tags" Target="../tags/tag477.xml"/><Relationship Id="rId1" Type="http://schemas.openxmlformats.org/officeDocument/2006/relationships/tags" Target="../tags/tag476.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9"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slideLayout" Target="../slideLayouts/slideLayout15.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 Type="http://schemas.openxmlformats.org/officeDocument/2006/relationships/tags" Target="../tags/tag64.xml"/><Relationship Id="rId16" Type="http://schemas.openxmlformats.org/officeDocument/2006/relationships/tags" Target="../tags/tag78.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536010" y="4039528"/>
            <a:ext cx="9119981"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mn-lt"/>
                <a:ea typeface="+mn-ea"/>
                <a:cs typeface="+mn-ea"/>
                <a:sym typeface="+mn-lt"/>
              </a:rPr>
              <a:t>建筑识图与构造</a:t>
            </a:r>
          </a:p>
        </p:txBody>
      </p:sp>
      <p:sp>
        <p:nvSpPr>
          <p:cNvPr id="3" name="文本框 2"/>
          <p:cNvSpPr txBox="1"/>
          <p:nvPr/>
        </p:nvSpPr>
        <p:spPr>
          <a:xfrm>
            <a:off x="3004820" y="5120640"/>
            <a:ext cx="6182360" cy="755650"/>
          </a:xfrm>
          <a:prstGeom prst="rect">
            <a:avLst/>
          </a:prstGeom>
          <a:noFill/>
        </p:spPr>
        <p:txBody>
          <a:bodyPr wrap="square" rtlCol="0" anchor="t">
            <a:spAutoFit/>
          </a:bodyPr>
          <a:lstStyle/>
          <a:p>
            <a:pPr algn="ctr">
              <a:lnSpc>
                <a:spcPct val="120000"/>
              </a:lnSpc>
            </a:pPr>
            <a:r>
              <a:rPr lang="zh-CN" altLang="en-US" sz="3600" b="1" dirty="0" smtClean="0">
                <a:solidFill>
                  <a:schemeClr val="bg1"/>
                </a:solidFill>
                <a:uFillTx/>
                <a:latin typeface="汉仪中宋简" panose="02010609000101010101" charset="-122"/>
                <a:ea typeface="汉仪中宋简" panose="02010609000101010101" charset="-122"/>
                <a:sym typeface="+mn-ea"/>
              </a:rPr>
              <a:t>第二篇 民用建筑构件识图</a:t>
            </a:r>
            <a:endParaRPr lang="zh-CN" altLang="en-US" sz="3600" b="1" dirty="0" smtClean="0">
              <a:solidFill>
                <a:schemeClr val="bg1"/>
              </a:solidFill>
              <a:uFillTx/>
              <a:latin typeface="汉仪中宋简" panose="02010609000101010101" charset="-122"/>
              <a:ea typeface="汉仪中宋简" panose="0201060900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p:cNvSpPr txBox="1"/>
          <p:nvPr/>
        </p:nvSpPr>
        <p:spPr>
          <a:xfrm>
            <a:off x="1111885" y="389255"/>
            <a:ext cx="636905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按屋面坡度及结构选型的不同的分类</a:t>
            </a:r>
          </a:p>
        </p:txBody>
      </p:sp>
      <p:pic>
        <p:nvPicPr>
          <p:cNvPr id="3" name="图片 2"/>
          <p:cNvPicPr>
            <a:picLocks noChangeAspect="1"/>
          </p:cNvPicPr>
          <p:nvPr/>
        </p:nvPicPr>
        <p:blipFill>
          <a:blip r:embed="rId2"/>
          <a:stretch>
            <a:fillRect/>
          </a:stretch>
        </p:blipFill>
        <p:spPr>
          <a:xfrm>
            <a:off x="1762125" y="1708150"/>
            <a:ext cx="8667750" cy="4038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
          <p:cNvSpPr/>
          <p:nvPr/>
        </p:nvSpPr>
        <p:spPr>
          <a:xfrm rot="2700000">
            <a:off x="6385035"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2" name="Rectangle 82"/>
          <p:cNvSpPr/>
          <p:nvPr/>
        </p:nvSpPr>
        <p:spPr>
          <a:xfrm rot="2700000" flipH="1" flipV="1">
            <a:off x="4834034"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3" name="Rectangle 63"/>
          <p:cNvSpPr/>
          <p:nvPr/>
        </p:nvSpPr>
        <p:spPr>
          <a:xfrm rot="18900000" flipH="1">
            <a:off x="4834034" y="2645709"/>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6" name="Rectangle 64"/>
          <p:cNvSpPr/>
          <p:nvPr/>
        </p:nvSpPr>
        <p:spPr>
          <a:xfrm rot="18900000" flipV="1">
            <a:off x="6385035" y="4230147"/>
            <a:ext cx="893103" cy="2415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4" name="Freeform 14"/>
          <p:cNvSpPr/>
          <p:nvPr/>
        </p:nvSpPr>
        <p:spPr bwMode="auto">
          <a:xfrm>
            <a:off x="5458193" y="1546908"/>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14"/>
          <p:cNvSpPr/>
          <p:nvPr/>
        </p:nvSpPr>
        <p:spPr bwMode="auto">
          <a:xfrm rot="5400000">
            <a:off x="6766477" y="2862949"/>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14"/>
          <p:cNvSpPr/>
          <p:nvPr/>
        </p:nvSpPr>
        <p:spPr bwMode="auto">
          <a:xfrm>
            <a:off x="5458193" y="4189255"/>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7030A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14"/>
          <p:cNvSpPr/>
          <p:nvPr/>
        </p:nvSpPr>
        <p:spPr bwMode="auto">
          <a:xfrm rot="1800000">
            <a:off x="4103959" y="2857996"/>
            <a:ext cx="1241736" cy="1401390"/>
          </a:xfrm>
          <a:custGeom>
            <a:avLst/>
            <a:gdLst>
              <a:gd name="T0" fmla="*/ 465 w 488"/>
              <a:gd name="T1" fmla="*/ 123 h 553"/>
              <a:gd name="T2" fmla="*/ 268 w 488"/>
              <a:gd name="T3" fmla="*/ 8 h 553"/>
              <a:gd name="T4" fmla="*/ 221 w 488"/>
              <a:gd name="T5" fmla="*/ 8 h 553"/>
              <a:gd name="T6" fmla="*/ 24 w 488"/>
              <a:gd name="T7" fmla="*/ 123 h 553"/>
              <a:gd name="T8" fmla="*/ 0 w 488"/>
              <a:gd name="T9" fmla="*/ 163 h 553"/>
              <a:gd name="T10" fmla="*/ 0 w 488"/>
              <a:gd name="T11" fmla="*/ 392 h 553"/>
              <a:gd name="T12" fmla="*/ 24 w 488"/>
              <a:gd name="T13" fmla="*/ 432 h 553"/>
              <a:gd name="T14" fmla="*/ 221 w 488"/>
              <a:gd name="T15" fmla="*/ 547 h 553"/>
              <a:gd name="T16" fmla="*/ 244 w 488"/>
              <a:gd name="T17" fmla="*/ 553 h 553"/>
              <a:gd name="T18" fmla="*/ 268 w 488"/>
              <a:gd name="T19" fmla="*/ 547 h 553"/>
              <a:gd name="T20" fmla="*/ 465 w 488"/>
              <a:gd name="T21" fmla="*/ 432 h 553"/>
              <a:gd name="T22" fmla="*/ 488 w 488"/>
              <a:gd name="T23" fmla="*/ 392 h 553"/>
              <a:gd name="T24" fmla="*/ 488 w 488"/>
              <a:gd name="T25" fmla="*/ 163 h 553"/>
              <a:gd name="T26" fmla="*/ 465 w 488"/>
              <a:gd name="T27" fmla="*/ 12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553">
                <a:moveTo>
                  <a:pt x="465" y="123"/>
                </a:moveTo>
                <a:cubicBezTo>
                  <a:pt x="465" y="123"/>
                  <a:pt x="465" y="123"/>
                  <a:pt x="268" y="8"/>
                </a:cubicBezTo>
                <a:cubicBezTo>
                  <a:pt x="253" y="0"/>
                  <a:pt x="235" y="0"/>
                  <a:pt x="221" y="8"/>
                </a:cubicBezTo>
                <a:cubicBezTo>
                  <a:pt x="221" y="8"/>
                  <a:pt x="221" y="8"/>
                  <a:pt x="24" y="123"/>
                </a:cubicBezTo>
                <a:cubicBezTo>
                  <a:pt x="10" y="131"/>
                  <a:pt x="0" y="146"/>
                  <a:pt x="0" y="163"/>
                </a:cubicBezTo>
                <a:cubicBezTo>
                  <a:pt x="0" y="163"/>
                  <a:pt x="0" y="163"/>
                  <a:pt x="0" y="392"/>
                </a:cubicBezTo>
                <a:cubicBezTo>
                  <a:pt x="0" y="409"/>
                  <a:pt x="10" y="424"/>
                  <a:pt x="24" y="432"/>
                </a:cubicBezTo>
                <a:cubicBezTo>
                  <a:pt x="24" y="432"/>
                  <a:pt x="24" y="432"/>
                  <a:pt x="221" y="547"/>
                </a:cubicBezTo>
                <a:cubicBezTo>
                  <a:pt x="228" y="551"/>
                  <a:pt x="236" y="553"/>
                  <a:pt x="244" y="553"/>
                </a:cubicBezTo>
                <a:cubicBezTo>
                  <a:pt x="252" y="553"/>
                  <a:pt x="260" y="551"/>
                  <a:pt x="268" y="547"/>
                </a:cubicBezTo>
                <a:cubicBezTo>
                  <a:pt x="268" y="547"/>
                  <a:pt x="268" y="547"/>
                  <a:pt x="465" y="432"/>
                </a:cubicBezTo>
                <a:cubicBezTo>
                  <a:pt x="479" y="424"/>
                  <a:pt x="488" y="409"/>
                  <a:pt x="488" y="392"/>
                </a:cubicBezTo>
                <a:cubicBezTo>
                  <a:pt x="488" y="392"/>
                  <a:pt x="488" y="392"/>
                  <a:pt x="488" y="163"/>
                </a:cubicBezTo>
                <a:cubicBezTo>
                  <a:pt x="488" y="146"/>
                  <a:pt x="479" y="131"/>
                  <a:pt x="465" y="123"/>
                </a:cubicBezTo>
                <a:close/>
              </a:path>
            </a:pathLst>
          </a:custGeom>
          <a:solidFill>
            <a:srgbClr val="92D050"/>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111"/>
          <p:cNvSpPr/>
          <p:nvPr/>
        </p:nvSpPr>
        <p:spPr bwMode="auto">
          <a:xfrm rot="21545399">
            <a:off x="5921951" y="2010948"/>
            <a:ext cx="314221" cy="356660"/>
          </a:xfrm>
          <a:custGeom>
            <a:avLst/>
            <a:gdLst>
              <a:gd name="T0" fmla="*/ 1004 w 1023"/>
              <a:gd name="T1" fmla="*/ 718 h 1163"/>
              <a:gd name="T2" fmla="*/ 826 w 1023"/>
              <a:gd name="T3" fmla="*/ 494 h 1163"/>
              <a:gd name="T4" fmla="*/ 826 w 1023"/>
              <a:gd name="T5" fmla="*/ 314 h 1163"/>
              <a:gd name="T6" fmla="*/ 826 w 1023"/>
              <a:gd name="T7" fmla="*/ 228 h 1163"/>
              <a:gd name="T8" fmla="*/ 776 w 1023"/>
              <a:gd name="T9" fmla="*/ 126 h 1163"/>
              <a:gd name="T10" fmla="*/ 820 w 1023"/>
              <a:gd name="T11" fmla="*/ 42 h 1163"/>
              <a:gd name="T12" fmla="*/ 819 w 1023"/>
              <a:gd name="T13" fmla="*/ 14 h 1163"/>
              <a:gd name="T14" fmla="*/ 795 w 1023"/>
              <a:gd name="T15" fmla="*/ 0 h 1163"/>
              <a:gd name="T16" fmla="*/ 29 w 1023"/>
              <a:gd name="T17" fmla="*/ 0 h 1163"/>
              <a:gd name="T18" fmla="*/ 0 w 1023"/>
              <a:gd name="T19" fmla="*/ 29 h 1163"/>
              <a:gd name="T20" fmla="*/ 1 w 1023"/>
              <a:gd name="T21" fmla="*/ 1100 h 1163"/>
              <a:gd name="T22" fmla="*/ 139 w 1023"/>
              <a:gd name="T23" fmla="*/ 1100 h 1163"/>
              <a:gd name="T24" fmla="*/ 139 w 1023"/>
              <a:gd name="T25" fmla="*/ 225 h 1163"/>
              <a:gd name="T26" fmla="*/ 58 w 1023"/>
              <a:gd name="T27" fmla="*/ 225 h 1163"/>
              <a:gd name="T28" fmla="*/ 58 w 1023"/>
              <a:gd name="T29" fmla="*/ 58 h 1163"/>
              <a:gd name="T30" fmla="*/ 747 w 1023"/>
              <a:gd name="T31" fmla="*/ 58 h 1163"/>
              <a:gd name="T32" fmla="*/ 718 w 1023"/>
              <a:gd name="T33" fmla="*/ 113 h 1163"/>
              <a:gd name="T34" fmla="*/ 718 w 1023"/>
              <a:gd name="T35" fmla="*/ 140 h 1163"/>
              <a:gd name="T36" fmla="*/ 762 w 1023"/>
              <a:gd name="T37" fmla="*/ 225 h 1163"/>
              <a:gd name="T38" fmla="*/ 196 w 1023"/>
              <a:gd name="T39" fmla="*/ 225 h 1163"/>
              <a:gd name="T40" fmla="*/ 196 w 1023"/>
              <a:gd name="T41" fmla="*/ 1100 h 1163"/>
              <a:gd name="T42" fmla="*/ 302 w 1023"/>
              <a:gd name="T43" fmla="*/ 1100 h 1163"/>
              <a:gd name="T44" fmla="*/ 393 w 1023"/>
              <a:gd name="T45" fmla="*/ 1100 h 1163"/>
              <a:gd name="T46" fmla="*/ 566 w 1023"/>
              <a:gd name="T47" fmla="*/ 1100 h 1163"/>
              <a:gd name="T48" fmla="*/ 638 w 1023"/>
              <a:gd name="T49" fmla="*/ 1163 h 1163"/>
              <a:gd name="T50" fmla="*/ 789 w 1023"/>
              <a:gd name="T51" fmla="*/ 1163 h 1163"/>
              <a:gd name="T52" fmla="*/ 862 w 1023"/>
              <a:gd name="T53" fmla="*/ 1090 h 1163"/>
              <a:gd name="T54" fmla="*/ 862 w 1023"/>
              <a:gd name="T55" fmla="*/ 841 h 1163"/>
              <a:gd name="T56" fmla="*/ 949 w 1023"/>
              <a:gd name="T57" fmla="*/ 841 h 1163"/>
              <a:gd name="T58" fmla="*/ 950 w 1023"/>
              <a:gd name="T59" fmla="*/ 841 h 1163"/>
              <a:gd name="T60" fmla="*/ 1023 w 1023"/>
              <a:gd name="T61" fmla="*/ 768 h 1163"/>
              <a:gd name="T62" fmla="*/ 1004 w 1023"/>
              <a:gd name="T63" fmla="*/ 718 h 1163"/>
              <a:gd name="T64" fmla="*/ 784 w 1023"/>
              <a:gd name="T65" fmla="*/ 765 h 1163"/>
              <a:gd name="T66" fmla="*/ 784 w 1023"/>
              <a:gd name="T67" fmla="*/ 1087 h 1163"/>
              <a:gd name="T68" fmla="*/ 634 w 1023"/>
              <a:gd name="T69" fmla="*/ 1087 h 1163"/>
              <a:gd name="T70" fmla="*/ 634 w 1023"/>
              <a:gd name="T71" fmla="*/ 765 h 1163"/>
              <a:gd name="T72" fmla="*/ 473 w 1023"/>
              <a:gd name="T73" fmla="*/ 765 h 1163"/>
              <a:gd name="T74" fmla="*/ 709 w 1023"/>
              <a:gd name="T75" fmla="*/ 467 h 1163"/>
              <a:gd name="T76" fmla="*/ 945 w 1023"/>
              <a:gd name="T77" fmla="*/ 765 h 1163"/>
              <a:gd name="T78" fmla="*/ 784 w 1023"/>
              <a:gd name="T79" fmla="*/ 765 h 1163"/>
              <a:gd name="T80" fmla="*/ 784 w 1023"/>
              <a:gd name="T81" fmla="*/ 7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3" h="1163">
                <a:moveTo>
                  <a:pt x="1004" y="718"/>
                </a:moveTo>
                <a:lnTo>
                  <a:pt x="826" y="494"/>
                </a:lnTo>
                <a:lnTo>
                  <a:pt x="826" y="314"/>
                </a:lnTo>
                <a:cubicBezTo>
                  <a:pt x="826" y="314"/>
                  <a:pt x="826" y="229"/>
                  <a:pt x="826" y="228"/>
                </a:cubicBezTo>
                <a:lnTo>
                  <a:pt x="776" y="126"/>
                </a:lnTo>
                <a:lnTo>
                  <a:pt x="820" y="42"/>
                </a:lnTo>
                <a:cubicBezTo>
                  <a:pt x="825" y="33"/>
                  <a:pt x="825" y="23"/>
                  <a:pt x="819" y="14"/>
                </a:cubicBezTo>
                <a:cubicBezTo>
                  <a:pt x="814" y="5"/>
                  <a:pt x="805" y="0"/>
                  <a:pt x="795" y="0"/>
                </a:cubicBezTo>
                <a:lnTo>
                  <a:pt x="29" y="0"/>
                </a:lnTo>
                <a:cubicBezTo>
                  <a:pt x="13" y="0"/>
                  <a:pt x="0" y="13"/>
                  <a:pt x="0" y="29"/>
                </a:cubicBezTo>
                <a:lnTo>
                  <a:pt x="1" y="1100"/>
                </a:lnTo>
                <a:lnTo>
                  <a:pt x="139" y="1100"/>
                </a:lnTo>
                <a:lnTo>
                  <a:pt x="139" y="225"/>
                </a:lnTo>
                <a:lnTo>
                  <a:pt x="58" y="225"/>
                </a:lnTo>
                <a:lnTo>
                  <a:pt x="58" y="58"/>
                </a:lnTo>
                <a:lnTo>
                  <a:pt x="747" y="58"/>
                </a:lnTo>
                <a:lnTo>
                  <a:pt x="718" y="113"/>
                </a:lnTo>
                <a:cubicBezTo>
                  <a:pt x="714" y="121"/>
                  <a:pt x="714" y="131"/>
                  <a:pt x="718" y="140"/>
                </a:cubicBezTo>
                <a:lnTo>
                  <a:pt x="762" y="225"/>
                </a:lnTo>
                <a:lnTo>
                  <a:pt x="196" y="225"/>
                </a:lnTo>
                <a:lnTo>
                  <a:pt x="196" y="1100"/>
                </a:lnTo>
                <a:lnTo>
                  <a:pt x="302" y="1100"/>
                </a:lnTo>
                <a:lnTo>
                  <a:pt x="393" y="1100"/>
                </a:lnTo>
                <a:lnTo>
                  <a:pt x="566" y="1100"/>
                </a:lnTo>
                <a:cubicBezTo>
                  <a:pt x="570" y="1136"/>
                  <a:pt x="601" y="1163"/>
                  <a:pt x="638" y="1163"/>
                </a:cubicBezTo>
                <a:lnTo>
                  <a:pt x="789" y="1163"/>
                </a:lnTo>
                <a:cubicBezTo>
                  <a:pt x="829" y="1163"/>
                  <a:pt x="862" y="1131"/>
                  <a:pt x="862" y="1090"/>
                </a:cubicBezTo>
                <a:lnTo>
                  <a:pt x="862" y="841"/>
                </a:lnTo>
                <a:lnTo>
                  <a:pt x="949" y="841"/>
                </a:lnTo>
                <a:lnTo>
                  <a:pt x="950" y="841"/>
                </a:lnTo>
                <a:cubicBezTo>
                  <a:pt x="990" y="841"/>
                  <a:pt x="1023" y="808"/>
                  <a:pt x="1023" y="768"/>
                </a:cubicBezTo>
                <a:cubicBezTo>
                  <a:pt x="1023" y="749"/>
                  <a:pt x="1016" y="731"/>
                  <a:pt x="1004" y="718"/>
                </a:cubicBezTo>
                <a:close/>
                <a:moveTo>
                  <a:pt x="784" y="765"/>
                </a:moveTo>
                <a:lnTo>
                  <a:pt x="784" y="1087"/>
                </a:lnTo>
                <a:lnTo>
                  <a:pt x="634" y="1087"/>
                </a:lnTo>
                <a:lnTo>
                  <a:pt x="634" y="765"/>
                </a:lnTo>
                <a:lnTo>
                  <a:pt x="473" y="765"/>
                </a:lnTo>
                <a:lnTo>
                  <a:pt x="709" y="467"/>
                </a:lnTo>
                <a:lnTo>
                  <a:pt x="945" y="765"/>
                </a:lnTo>
                <a:lnTo>
                  <a:pt x="784" y="765"/>
                </a:lnTo>
                <a:lnTo>
                  <a:pt x="784" y="765"/>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2" name="Freeform 122"/>
          <p:cNvSpPr>
            <a:spLocks noEditPoints="1"/>
          </p:cNvSpPr>
          <p:nvPr/>
        </p:nvSpPr>
        <p:spPr bwMode="auto">
          <a:xfrm>
            <a:off x="7209096" y="3381038"/>
            <a:ext cx="365763" cy="365211"/>
          </a:xfrm>
          <a:custGeom>
            <a:avLst/>
            <a:gdLst>
              <a:gd name="T0" fmla="*/ 4551 w 6827"/>
              <a:gd name="T1" fmla="*/ 2276 h 6827"/>
              <a:gd name="T2" fmla="*/ 4551 w 6827"/>
              <a:gd name="T3" fmla="*/ 0 h 6827"/>
              <a:gd name="T4" fmla="*/ 0 w 6827"/>
              <a:gd name="T5" fmla="*/ 0 h 6827"/>
              <a:gd name="T6" fmla="*/ 0 w 6827"/>
              <a:gd name="T7" fmla="*/ 4551 h 6827"/>
              <a:gd name="T8" fmla="*/ 2276 w 6827"/>
              <a:gd name="T9" fmla="*/ 4551 h 6827"/>
              <a:gd name="T10" fmla="*/ 2276 w 6827"/>
              <a:gd name="T11" fmla="*/ 6827 h 6827"/>
              <a:gd name="T12" fmla="*/ 6827 w 6827"/>
              <a:gd name="T13" fmla="*/ 6827 h 6827"/>
              <a:gd name="T14" fmla="*/ 6827 w 6827"/>
              <a:gd name="T15" fmla="*/ 2276 h 6827"/>
              <a:gd name="T16" fmla="*/ 4551 w 6827"/>
              <a:gd name="T17" fmla="*/ 2276 h 6827"/>
              <a:gd name="T18" fmla="*/ 4137 w 6827"/>
              <a:gd name="T19" fmla="*/ 4551 h 6827"/>
              <a:gd name="T20" fmla="*/ 4551 w 6827"/>
              <a:gd name="T21" fmla="*/ 4551 h 6827"/>
              <a:gd name="T22" fmla="*/ 4551 w 6827"/>
              <a:gd name="T23" fmla="*/ 4137 h 6827"/>
              <a:gd name="T24" fmla="*/ 4965 w 6827"/>
              <a:gd name="T25" fmla="*/ 4137 h 6827"/>
              <a:gd name="T26" fmla="*/ 4965 w 6827"/>
              <a:gd name="T27" fmla="*/ 4965 h 6827"/>
              <a:gd name="T28" fmla="*/ 4137 w 6827"/>
              <a:gd name="T29" fmla="*/ 4965 h 6827"/>
              <a:gd name="T30" fmla="*/ 4137 w 6827"/>
              <a:gd name="T31" fmla="*/ 4551 h 6827"/>
              <a:gd name="T32" fmla="*/ 621 w 6827"/>
              <a:gd name="T33" fmla="*/ 3931 h 6827"/>
              <a:gd name="T34" fmla="*/ 621 w 6827"/>
              <a:gd name="T35" fmla="*/ 621 h 6827"/>
              <a:gd name="T36" fmla="*/ 3930 w 6827"/>
              <a:gd name="T37" fmla="*/ 621 h 6827"/>
              <a:gd name="T38" fmla="*/ 3930 w 6827"/>
              <a:gd name="T39" fmla="*/ 3930 h 6827"/>
              <a:gd name="T40" fmla="*/ 621 w 6827"/>
              <a:gd name="T41" fmla="*/ 3930 h 6827"/>
              <a:gd name="T42" fmla="*/ 621 w 6827"/>
              <a:gd name="T43" fmla="*/ 3931 h 6827"/>
              <a:gd name="T44" fmla="*/ 6206 w 6827"/>
              <a:gd name="T45" fmla="*/ 6206 h 6827"/>
              <a:gd name="T46" fmla="*/ 2896 w 6827"/>
              <a:gd name="T47" fmla="*/ 6206 h 6827"/>
              <a:gd name="T48" fmla="*/ 2896 w 6827"/>
              <a:gd name="T49" fmla="*/ 4551 h 6827"/>
              <a:gd name="T50" fmla="*/ 3517 w 6827"/>
              <a:gd name="T51" fmla="*/ 4551 h 6827"/>
              <a:gd name="T52" fmla="*/ 3517 w 6827"/>
              <a:gd name="T53" fmla="*/ 5585 h 6827"/>
              <a:gd name="T54" fmla="*/ 5585 w 6827"/>
              <a:gd name="T55" fmla="*/ 5585 h 6827"/>
              <a:gd name="T56" fmla="*/ 5585 w 6827"/>
              <a:gd name="T57" fmla="*/ 3517 h 6827"/>
              <a:gd name="T58" fmla="*/ 4551 w 6827"/>
              <a:gd name="T59" fmla="*/ 3517 h 6827"/>
              <a:gd name="T60" fmla="*/ 4551 w 6827"/>
              <a:gd name="T61" fmla="*/ 2896 h 6827"/>
              <a:gd name="T62" fmla="*/ 6206 w 6827"/>
              <a:gd name="T63" fmla="*/ 2896 h 6827"/>
              <a:gd name="T64" fmla="*/ 6206 w 6827"/>
              <a:gd name="T65" fmla="*/ 620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4551" y="2276"/>
                </a:moveTo>
                <a:lnTo>
                  <a:pt x="4551" y="0"/>
                </a:lnTo>
                <a:lnTo>
                  <a:pt x="0" y="0"/>
                </a:lnTo>
                <a:lnTo>
                  <a:pt x="0" y="4551"/>
                </a:lnTo>
                <a:lnTo>
                  <a:pt x="2276" y="4551"/>
                </a:lnTo>
                <a:lnTo>
                  <a:pt x="2276" y="6827"/>
                </a:lnTo>
                <a:lnTo>
                  <a:pt x="6827" y="6827"/>
                </a:lnTo>
                <a:lnTo>
                  <a:pt x="6827" y="2276"/>
                </a:lnTo>
                <a:lnTo>
                  <a:pt x="4551" y="2276"/>
                </a:lnTo>
                <a:close/>
                <a:moveTo>
                  <a:pt x="4137" y="4551"/>
                </a:moveTo>
                <a:lnTo>
                  <a:pt x="4551" y="4551"/>
                </a:lnTo>
                <a:lnTo>
                  <a:pt x="4551" y="4137"/>
                </a:lnTo>
                <a:lnTo>
                  <a:pt x="4965" y="4137"/>
                </a:lnTo>
                <a:lnTo>
                  <a:pt x="4965" y="4965"/>
                </a:lnTo>
                <a:lnTo>
                  <a:pt x="4137" y="4965"/>
                </a:lnTo>
                <a:lnTo>
                  <a:pt x="4137" y="4551"/>
                </a:lnTo>
                <a:close/>
                <a:moveTo>
                  <a:pt x="621" y="3931"/>
                </a:moveTo>
                <a:lnTo>
                  <a:pt x="621" y="621"/>
                </a:lnTo>
                <a:lnTo>
                  <a:pt x="3930" y="621"/>
                </a:lnTo>
                <a:lnTo>
                  <a:pt x="3930" y="3930"/>
                </a:lnTo>
                <a:lnTo>
                  <a:pt x="621" y="3930"/>
                </a:lnTo>
                <a:lnTo>
                  <a:pt x="621" y="3931"/>
                </a:lnTo>
                <a:close/>
                <a:moveTo>
                  <a:pt x="6206" y="6206"/>
                </a:moveTo>
                <a:lnTo>
                  <a:pt x="2896" y="6206"/>
                </a:lnTo>
                <a:lnTo>
                  <a:pt x="2896" y="4551"/>
                </a:lnTo>
                <a:lnTo>
                  <a:pt x="3517" y="4551"/>
                </a:lnTo>
                <a:lnTo>
                  <a:pt x="3517" y="5585"/>
                </a:lnTo>
                <a:lnTo>
                  <a:pt x="5585" y="5585"/>
                </a:lnTo>
                <a:lnTo>
                  <a:pt x="5585" y="3517"/>
                </a:lnTo>
                <a:lnTo>
                  <a:pt x="4551" y="3517"/>
                </a:lnTo>
                <a:lnTo>
                  <a:pt x="4551" y="2896"/>
                </a:lnTo>
                <a:lnTo>
                  <a:pt x="6206" y="2896"/>
                </a:lnTo>
                <a:lnTo>
                  <a:pt x="6206" y="620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371036" y="3380764"/>
            <a:ext cx="1329055" cy="368300"/>
          </a:xfrm>
          <a:prstGeom prst="rect">
            <a:avLst/>
          </a:prstGeom>
        </p:spPr>
        <p:txBody>
          <a:bodyPr wrap="none">
            <a:spAutoFit/>
          </a:bodyPr>
          <a:lstStyle/>
          <a:p>
            <a:pPr lvl="0" algn="ctr" defTabSz="1217930">
              <a:defRPr/>
            </a:pPr>
            <a:r>
              <a:rPr lang="zh-CN" altLang="en-US"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墙体的作用</a:t>
            </a:r>
          </a:p>
        </p:txBody>
      </p:sp>
      <p:sp>
        <p:nvSpPr>
          <p:cNvPr id="40" name="矩形 39"/>
          <p:cNvSpPr/>
          <p:nvPr/>
        </p:nvSpPr>
        <p:spPr>
          <a:xfrm>
            <a:off x="1106805" y="1350645"/>
            <a:ext cx="2730500" cy="368300"/>
          </a:xfrm>
          <a:prstGeom prst="rect">
            <a:avLst/>
          </a:prstGeom>
        </p:spPr>
        <p:txBody>
          <a:bodyPr wrap="square">
            <a:spAutoFit/>
          </a:bodyPr>
          <a:lstStyle/>
          <a:p>
            <a:pPr lvl="0" algn="r"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（一）结构要求</a:t>
            </a:r>
          </a:p>
        </p:txBody>
      </p:sp>
      <p:sp>
        <p:nvSpPr>
          <p:cNvPr id="41" name="矩形 40"/>
          <p:cNvSpPr/>
          <p:nvPr/>
        </p:nvSpPr>
        <p:spPr>
          <a:xfrm>
            <a:off x="457200" y="1746250"/>
            <a:ext cx="3379470" cy="189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屋顶是房屋顶部的承重构件，不但要求承受自重，还要承受风、雨、雪、人等荷载，并将荷载传递给墙、柱等纵向受力构件，同时屋顶还起着对屋面上部的水平支撑作用，所以，屋顶应有足够的强度、刚度和稳定性来保证房屋的结构安全。房屋的支撑结构一般有平面结构和空间结构两种。平面结构包括梁板式结构和屋架结构；空间结构有网架、悬索、壳体、折板凳结构形式。</a:t>
            </a:r>
          </a:p>
        </p:txBody>
      </p:sp>
      <p:sp>
        <p:nvSpPr>
          <p:cNvPr id="42" name="矩形 41"/>
          <p:cNvSpPr/>
          <p:nvPr/>
        </p:nvSpPr>
        <p:spPr>
          <a:xfrm>
            <a:off x="2043288" y="4121704"/>
            <a:ext cx="178752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（二）防水要求</a:t>
            </a:r>
          </a:p>
        </p:txBody>
      </p:sp>
      <p:sp>
        <p:nvSpPr>
          <p:cNvPr id="43" name="矩形 42"/>
          <p:cNvSpPr/>
          <p:nvPr/>
        </p:nvSpPr>
        <p:spPr>
          <a:xfrm>
            <a:off x="457200" y="4490085"/>
            <a:ext cx="3379470" cy="69151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在屋顶设计中，防水是屋顶构造设计中最基本的功能要求，也是保证建筑室内空间能够正常使用的先决条件。</a:t>
            </a:r>
          </a:p>
        </p:txBody>
      </p:sp>
      <p:sp>
        <p:nvSpPr>
          <p:cNvPr id="44" name="矩形 43"/>
          <p:cNvSpPr/>
          <p:nvPr/>
        </p:nvSpPr>
        <p:spPr>
          <a:xfrm>
            <a:off x="8088008" y="1838068"/>
            <a:ext cx="224599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（三）保温隔热要求</a:t>
            </a:r>
          </a:p>
        </p:txBody>
      </p:sp>
      <p:sp>
        <p:nvSpPr>
          <p:cNvPr id="45" name="矩形 44"/>
          <p:cNvSpPr/>
          <p:nvPr/>
        </p:nvSpPr>
        <p:spPr>
          <a:xfrm>
            <a:off x="8087995" y="2233930"/>
            <a:ext cx="3554730" cy="10915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屋顶为外围护结构，应具有一定的热阻性能。在北方寒冷地区，冬季室内外温差大，室内有采暖设施，屋顶应采取保温措施；而在南方炎热地区，夏季为避免强烈的太阳辐射和高温对室内的影响，屋顶应采取隔热措施。</a:t>
            </a:r>
          </a:p>
        </p:txBody>
      </p:sp>
      <p:sp>
        <p:nvSpPr>
          <p:cNvPr id="46" name="矩形 45"/>
          <p:cNvSpPr/>
          <p:nvPr/>
        </p:nvSpPr>
        <p:spPr>
          <a:xfrm>
            <a:off x="8088008" y="4121517"/>
            <a:ext cx="2245995" cy="368300"/>
          </a:xfrm>
          <a:prstGeom prst="rect">
            <a:avLst/>
          </a:prstGeom>
        </p:spPr>
        <p:txBody>
          <a:bodyPr wrap="none">
            <a:spAutoFit/>
          </a:bodyPr>
          <a:lstStyle/>
          <a:p>
            <a:pPr lvl="0" algn="l" defTabSz="1217930">
              <a:defRPr/>
            </a:pPr>
            <a:r>
              <a:rPr b="1" kern="0" dirty="0">
                <a:solidFill>
                  <a:schemeClr val="accent1"/>
                </a:solidFill>
                <a:latin typeface="思源黑体" panose="020B0400000000000000" pitchFamily="34" charset="-122"/>
                <a:ea typeface="思源黑体" panose="020B0400000000000000" pitchFamily="34" charset="-122"/>
                <a:sym typeface="思源黑体" panose="020B0400000000000000" pitchFamily="34" charset="-122"/>
              </a:rPr>
              <a:t>（四）建筑艺术要求</a:t>
            </a:r>
          </a:p>
        </p:txBody>
      </p:sp>
      <p:sp>
        <p:nvSpPr>
          <p:cNvPr id="47" name="矩形 46"/>
          <p:cNvSpPr/>
          <p:nvPr/>
        </p:nvSpPr>
        <p:spPr>
          <a:xfrm>
            <a:off x="8087995" y="4490085"/>
            <a:ext cx="3554730" cy="129159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solidFill>
                <a:effectLst/>
                <a:uLnTx/>
                <a:uFillTx/>
                <a:latin typeface="思源黑体" panose="020B0400000000000000" pitchFamily="34" charset="-122"/>
                <a:ea typeface="思源黑体" panose="020B0400000000000000" pitchFamily="34" charset="-122"/>
                <a:cs typeface="+mn-ea"/>
                <a:sym typeface="思源黑体" panose="020B0400000000000000" pitchFamily="34" charset="-122"/>
              </a:rPr>
              <a:t>不同性质的建筑将产生各种不同形式的屋顶：一般多层、高层建筑（如住宅、宾馆、办公建筑、文化建筑等）多采用平屋顶或坡屋顶；大型公共建筑、大跨度建筑物（如体育馆、图书馆、歌剧院等）多采用空间结构，屋顶多为曲线、折线、壳体等形式。</a:t>
            </a:r>
          </a:p>
        </p:txBody>
      </p:sp>
      <p:sp>
        <p:nvSpPr>
          <p:cNvPr id="108" name="seo-report_48643"/>
          <p:cNvSpPr>
            <a:spLocks noChangeAspect="1"/>
          </p:cNvSpPr>
          <p:nvPr/>
        </p:nvSpPr>
        <p:spPr bwMode="auto">
          <a:xfrm>
            <a:off x="5873608" y="4684808"/>
            <a:ext cx="410906" cy="410284"/>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09" name="waving-black-flag_8402"/>
          <p:cNvSpPr>
            <a:spLocks noChangeAspect="1"/>
          </p:cNvSpPr>
          <p:nvPr/>
        </p:nvSpPr>
        <p:spPr bwMode="auto">
          <a:xfrm>
            <a:off x="4555355" y="3358192"/>
            <a:ext cx="299342" cy="410904"/>
          </a:xfrm>
          <a:custGeom>
            <a:avLst/>
            <a:gdLst>
              <a:gd name="connsiteX0" fmla="*/ 0 w 416362"/>
              <a:gd name="connsiteY0" fmla="*/ 27677 h 571538"/>
              <a:gd name="connsiteX1" fmla="*/ 41982 w 416362"/>
              <a:gd name="connsiteY1" fmla="*/ 27677 h 571538"/>
              <a:gd name="connsiteX2" fmla="*/ 41982 w 416362"/>
              <a:gd name="connsiteY2" fmla="*/ 571538 h 571538"/>
              <a:gd name="connsiteX3" fmla="*/ 0 w 416362"/>
              <a:gd name="connsiteY3" fmla="*/ 571538 h 571538"/>
              <a:gd name="connsiteX4" fmla="*/ 161513 w 416362"/>
              <a:gd name="connsiteY4" fmla="*/ 505 h 571538"/>
              <a:gd name="connsiteX5" fmla="*/ 242063 w 416362"/>
              <a:gd name="connsiteY5" fmla="*/ 44893 h 571538"/>
              <a:gd name="connsiteX6" fmla="*/ 416362 w 416362"/>
              <a:gd name="connsiteY6" fmla="*/ 44893 h 571538"/>
              <a:gd name="connsiteX7" fmla="*/ 416362 w 416362"/>
              <a:gd name="connsiteY7" fmla="*/ 243684 h 571538"/>
              <a:gd name="connsiteX8" fmla="*/ 237759 w 416362"/>
              <a:gd name="connsiteY8" fmla="*/ 243684 h 571538"/>
              <a:gd name="connsiteX9" fmla="*/ 66687 w 416362"/>
              <a:gd name="connsiteY9" fmla="*/ 243684 h 571538"/>
              <a:gd name="connsiteX10" fmla="*/ 66687 w 416362"/>
              <a:gd name="connsiteY10" fmla="*/ 44893 h 571538"/>
              <a:gd name="connsiteX11" fmla="*/ 161513 w 416362"/>
              <a:gd name="connsiteY11" fmla="*/ 505 h 57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362" h="571538">
                <a:moveTo>
                  <a:pt x="0" y="27677"/>
                </a:moveTo>
                <a:lnTo>
                  <a:pt x="41982" y="27677"/>
                </a:lnTo>
                <a:lnTo>
                  <a:pt x="41982" y="571538"/>
                </a:lnTo>
                <a:lnTo>
                  <a:pt x="0" y="571538"/>
                </a:lnTo>
                <a:close/>
                <a:moveTo>
                  <a:pt x="161513" y="505"/>
                </a:moveTo>
                <a:cubicBezTo>
                  <a:pt x="190670" y="-2454"/>
                  <a:pt x="220679" y="7015"/>
                  <a:pt x="242063" y="44893"/>
                </a:cubicBezTo>
                <a:cubicBezTo>
                  <a:pt x="299087" y="144826"/>
                  <a:pt x="416362" y="44893"/>
                  <a:pt x="416362" y="44893"/>
                </a:cubicBezTo>
                <a:lnTo>
                  <a:pt x="416362" y="243684"/>
                </a:lnTo>
                <a:cubicBezTo>
                  <a:pt x="416362" y="243684"/>
                  <a:pt x="303390" y="325349"/>
                  <a:pt x="237759" y="243684"/>
                </a:cubicBezTo>
                <a:cubicBezTo>
                  <a:pt x="172128" y="163093"/>
                  <a:pt x="66687" y="243684"/>
                  <a:pt x="66687" y="243684"/>
                </a:cubicBezTo>
                <a:lnTo>
                  <a:pt x="66687" y="44893"/>
                </a:lnTo>
                <a:cubicBezTo>
                  <a:pt x="66687" y="44893"/>
                  <a:pt x="112918" y="5437"/>
                  <a:pt x="161513" y="505"/>
                </a:cubicBezTo>
                <a:close/>
              </a:path>
            </a:pathLst>
          </a:custGeom>
          <a:solidFill>
            <a:schemeClr val="bg1"/>
          </a:solidFill>
          <a:ln>
            <a:noFill/>
          </a:ln>
        </p:spPr>
      </p:sp>
      <p:sp>
        <p:nvSpPr>
          <p:cNvPr id="3" name="文本框 2"/>
          <p:cNvSpPr txBox="1"/>
          <p:nvPr/>
        </p:nvSpPr>
        <p:spPr>
          <a:xfrm>
            <a:off x="1106805" y="330835"/>
            <a:ext cx="332803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屋顶的设计要求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p:cTn id="45" dur="500" fill="hold"/>
                                        <p:tgtEl>
                                          <p:spTgt spid="81"/>
                                        </p:tgtEl>
                                        <p:attrNameLst>
                                          <p:attrName>ppt_w</p:attrName>
                                        </p:attrNameLst>
                                      </p:cBhvr>
                                      <p:tavLst>
                                        <p:tav tm="0">
                                          <p:val>
                                            <p:fltVal val="0"/>
                                          </p:val>
                                        </p:tav>
                                        <p:tav tm="100000">
                                          <p:val>
                                            <p:strVal val="#ppt_w"/>
                                          </p:val>
                                        </p:tav>
                                      </p:tavLst>
                                    </p:anim>
                                    <p:anim calcmode="lin" valueType="num">
                                      <p:cBhvr>
                                        <p:cTn id="46" dur="500" fill="hold"/>
                                        <p:tgtEl>
                                          <p:spTgt spid="81"/>
                                        </p:tgtEl>
                                        <p:attrNameLst>
                                          <p:attrName>ppt_h</p:attrName>
                                        </p:attrNameLst>
                                      </p:cBhvr>
                                      <p:tavLst>
                                        <p:tav tm="0">
                                          <p:val>
                                            <p:fltVal val="0"/>
                                          </p:val>
                                        </p:tav>
                                        <p:tav tm="100000">
                                          <p:val>
                                            <p:strVal val="#ppt_h"/>
                                          </p:val>
                                        </p:tav>
                                      </p:tavLst>
                                    </p:anim>
                                    <p:animEffect transition="in" filter="fade">
                                      <p:cBhvr>
                                        <p:cTn id="47" dur="500"/>
                                        <p:tgtEl>
                                          <p:spTgt spid="81"/>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p:cTn id="51" dur="500" fill="hold"/>
                                        <p:tgtEl>
                                          <p:spTgt spid="82"/>
                                        </p:tgtEl>
                                        <p:attrNameLst>
                                          <p:attrName>ppt_w</p:attrName>
                                        </p:attrNameLst>
                                      </p:cBhvr>
                                      <p:tavLst>
                                        <p:tav tm="0">
                                          <p:val>
                                            <p:fltVal val="0"/>
                                          </p:val>
                                        </p:tav>
                                        <p:tav tm="100000">
                                          <p:val>
                                            <p:strVal val="#ppt_w"/>
                                          </p:val>
                                        </p:tav>
                                      </p:tavLst>
                                    </p:anim>
                                    <p:anim calcmode="lin" valueType="num">
                                      <p:cBhvr>
                                        <p:cTn id="52" dur="500" fill="hold"/>
                                        <p:tgtEl>
                                          <p:spTgt spid="82"/>
                                        </p:tgtEl>
                                        <p:attrNameLst>
                                          <p:attrName>ppt_h</p:attrName>
                                        </p:attrNameLst>
                                      </p:cBhvr>
                                      <p:tavLst>
                                        <p:tav tm="0">
                                          <p:val>
                                            <p:fltVal val="0"/>
                                          </p:val>
                                        </p:tav>
                                        <p:tav tm="100000">
                                          <p:val>
                                            <p:strVal val="#ppt_h"/>
                                          </p:val>
                                        </p:tav>
                                      </p:tavLst>
                                    </p:anim>
                                    <p:animEffect transition="in" filter="fade">
                                      <p:cBhvr>
                                        <p:cTn id="53" dur="500"/>
                                        <p:tgtEl>
                                          <p:spTgt spid="82"/>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 calcmode="lin" valueType="num">
                                      <p:cBhvr>
                                        <p:cTn id="63" dur="500" fill="hold"/>
                                        <p:tgtEl>
                                          <p:spTgt spid="84"/>
                                        </p:tgtEl>
                                        <p:attrNameLst>
                                          <p:attrName>ppt_w</p:attrName>
                                        </p:attrNameLst>
                                      </p:cBhvr>
                                      <p:tavLst>
                                        <p:tav tm="0">
                                          <p:val>
                                            <p:fltVal val="0"/>
                                          </p:val>
                                        </p:tav>
                                        <p:tav tm="100000">
                                          <p:val>
                                            <p:strVal val="#ppt_w"/>
                                          </p:val>
                                        </p:tav>
                                      </p:tavLst>
                                    </p:anim>
                                    <p:anim calcmode="lin" valueType="num">
                                      <p:cBhvr>
                                        <p:cTn id="64" dur="500" fill="hold"/>
                                        <p:tgtEl>
                                          <p:spTgt spid="84"/>
                                        </p:tgtEl>
                                        <p:attrNameLst>
                                          <p:attrName>ppt_h</p:attrName>
                                        </p:attrNameLst>
                                      </p:cBhvr>
                                      <p:tavLst>
                                        <p:tav tm="0">
                                          <p:val>
                                            <p:fltVal val="0"/>
                                          </p:val>
                                        </p:tav>
                                        <p:tav tm="100000">
                                          <p:val>
                                            <p:strVal val="#ppt_h"/>
                                          </p:val>
                                        </p:tav>
                                      </p:tavLst>
                                    </p:anim>
                                    <p:animEffect transition="in" filter="fade">
                                      <p:cBhvr>
                                        <p:cTn id="65" dur="500"/>
                                        <p:tgtEl>
                                          <p:spTgt spid="84"/>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fltVal val="0"/>
                                          </p:val>
                                        </p:tav>
                                        <p:tav tm="100000">
                                          <p:val>
                                            <p:strVal val="#ppt_w"/>
                                          </p:val>
                                        </p:tav>
                                      </p:tavLst>
                                    </p:anim>
                                    <p:anim calcmode="lin" valueType="num">
                                      <p:cBhvr>
                                        <p:cTn id="70" dur="500" fill="hold"/>
                                        <p:tgtEl>
                                          <p:spTgt spid="85"/>
                                        </p:tgtEl>
                                        <p:attrNameLst>
                                          <p:attrName>ppt_h</p:attrName>
                                        </p:attrNameLst>
                                      </p:cBhvr>
                                      <p:tavLst>
                                        <p:tav tm="0">
                                          <p:val>
                                            <p:fltVal val="0"/>
                                          </p:val>
                                        </p:tav>
                                        <p:tav tm="100000">
                                          <p:val>
                                            <p:strVal val="#ppt_h"/>
                                          </p:val>
                                        </p:tav>
                                      </p:tavLst>
                                    </p:anim>
                                    <p:animEffect transition="in" filter="fade">
                                      <p:cBhvr>
                                        <p:cTn id="71" dur="500"/>
                                        <p:tgtEl>
                                          <p:spTgt spid="85"/>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500" fill="hold"/>
                                        <p:tgtEl>
                                          <p:spTgt spid="86"/>
                                        </p:tgtEl>
                                        <p:attrNameLst>
                                          <p:attrName>ppt_w</p:attrName>
                                        </p:attrNameLst>
                                      </p:cBhvr>
                                      <p:tavLst>
                                        <p:tav tm="0">
                                          <p:val>
                                            <p:fltVal val="0"/>
                                          </p:val>
                                        </p:tav>
                                        <p:tav tm="100000">
                                          <p:val>
                                            <p:strVal val="#ppt_w"/>
                                          </p:val>
                                        </p:tav>
                                      </p:tavLst>
                                    </p:anim>
                                    <p:anim calcmode="lin" valueType="num">
                                      <p:cBhvr>
                                        <p:cTn id="76" dur="500" fill="hold"/>
                                        <p:tgtEl>
                                          <p:spTgt spid="86"/>
                                        </p:tgtEl>
                                        <p:attrNameLst>
                                          <p:attrName>ppt_h</p:attrName>
                                        </p:attrNameLst>
                                      </p:cBhvr>
                                      <p:tavLst>
                                        <p:tav tm="0">
                                          <p:val>
                                            <p:fltVal val="0"/>
                                          </p:val>
                                        </p:tav>
                                        <p:tav tm="100000">
                                          <p:val>
                                            <p:strVal val="#ppt_h"/>
                                          </p:val>
                                        </p:tav>
                                      </p:tavLst>
                                    </p:anim>
                                    <p:animEffect transition="in" filter="fade">
                                      <p:cBhvr>
                                        <p:cTn id="77" dur="500"/>
                                        <p:tgtEl>
                                          <p:spTgt spid="86"/>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500" fill="hold"/>
                                        <p:tgtEl>
                                          <p:spTgt spid="87"/>
                                        </p:tgtEl>
                                        <p:attrNameLst>
                                          <p:attrName>ppt_w</p:attrName>
                                        </p:attrNameLst>
                                      </p:cBhvr>
                                      <p:tavLst>
                                        <p:tav tm="0">
                                          <p:val>
                                            <p:fltVal val="0"/>
                                          </p:val>
                                        </p:tav>
                                        <p:tav tm="100000">
                                          <p:val>
                                            <p:strVal val="#ppt_w"/>
                                          </p:val>
                                        </p:tav>
                                      </p:tavLst>
                                    </p:anim>
                                    <p:anim calcmode="lin" valueType="num">
                                      <p:cBhvr>
                                        <p:cTn id="82" dur="500" fill="hold"/>
                                        <p:tgtEl>
                                          <p:spTgt spid="87"/>
                                        </p:tgtEl>
                                        <p:attrNameLst>
                                          <p:attrName>ppt_h</p:attrName>
                                        </p:attrNameLst>
                                      </p:cBhvr>
                                      <p:tavLst>
                                        <p:tav tm="0">
                                          <p:val>
                                            <p:fltVal val="0"/>
                                          </p:val>
                                        </p:tav>
                                        <p:tav tm="100000">
                                          <p:val>
                                            <p:strVal val="#ppt_h"/>
                                          </p:val>
                                        </p:tav>
                                      </p:tavLst>
                                    </p:anim>
                                    <p:animEffect transition="in" filter="fade">
                                      <p:cBhvr>
                                        <p:cTn id="83" dur="500"/>
                                        <p:tgtEl>
                                          <p:spTgt spid="87"/>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Effect transition="in" filter="fade">
                                      <p:cBhvr>
                                        <p:cTn id="89" dur="500"/>
                                        <p:tgtEl>
                                          <p:spTgt spid="88"/>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ppt_w</p:attrName>
                                        </p:attrNameLst>
                                      </p:cBhvr>
                                      <p:tavLst>
                                        <p:tav tm="0">
                                          <p:val>
                                            <p:fltVal val="0"/>
                                          </p:val>
                                        </p:tav>
                                        <p:tav tm="100000">
                                          <p:val>
                                            <p:strVal val="#ppt_w"/>
                                          </p:val>
                                        </p:tav>
                                      </p:tavLst>
                                    </p:anim>
                                    <p:anim calcmode="lin" valueType="num">
                                      <p:cBhvr>
                                        <p:cTn id="94" dur="500" fill="hold"/>
                                        <p:tgtEl>
                                          <p:spTgt spid="90"/>
                                        </p:tgtEl>
                                        <p:attrNameLst>
                                          <p:attrName>ppt_h</p:attrName>
                                        </p:attrNameLst>
                                      </p:cBhvr>
                                      <p:tavLst>
                                        <p:tav tm="0">
                                          <p:val>
                                            <p:fltVal val="0"/>
                                          </p:val>
                                        </p:tav>
                                        <p:tav tm="100000">
                                          <p:val>
                                            <p:strVal val="#ppt_h"/>
                                          </p:val>
                                        </p:tav>
                                      </p:tavLst>
                                    </p:anim>
                                    <p:animEffect transition="in" filter="fade">
                                      <p:cBhvr>
                                        <p:cTn id="95" dur="500"/>
                                        <p:tgtEl>
                                          <p:spTgt spid="90"/>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p:cTn id="99" dur="500" fill="hold"/>
                                        <p:tgtEl>
                                          <p:spTgt spid="92"/>
                                        </p:tgtEl>
                                        <p:attrNameLst>
                                          <p:attrName>ppt_w</p:attrName>
                                        </p:attrNameLst>
                                      </p:cBhvr>
                                      <p:tavLst>
                                        <p:tav tm="0">
                                          <p:val>
                                            <p:fltVal val="0"/>
                                          </p:val>
                                        </p:tav>
                                        <p:tav tm="100000">
                                          <p:val>
                                            <p:strVal val="#ppt_w"/>
                                          </p:val>
                                        </p:tav>
                                      </p:tavLst>
                                    </p:anim>
                                    <p:anim calcmode="lin" valueType="num">
                                      <p:cBhvr>
                                        <p:cTn id="100" dur="500" fill="hold"/>
                                        <p:tgtEl>
                                          <p:spTgt spid="92"/>
                                        </p:tgtEl>
                                        <p:attrNameLst>
                                          <p:attrName>ppt_h</p:attrName>
                                        </p:attrNameLst>
                                      </p:cBhvr>
                                      <p:tavLst>
                                        <p:tav tm="0">
                                          <p:val>
                                            <p:fltVal val="0"/>
                                          </p:val>
                                        </p:tav>
                                        <p:tav tm="100000">
                                          <p:val>
                                            <p:strVal val="#ppt_h"/>
                                          </p:val>
                                        </p:tav>
                                      </p:tavLst>
                                    </p:anim>
                                    <p:animEffect transition="in" filter="fade">
                                      <p:cBhvr>
                                        <p:cTn id="101" dur="500"/>
                                        <p:tgtEl>
                                          <p:spTgt spid="92"/>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108"/>
                                        </p:tgtEl>
                                        <p:attrNameLst>
                                          <p:attrName>style.visibility</p:attrName>
                                        </p:attrNameLst>
                                      </p:cBhvr>
                                      <p:to>
                                        <p:strVal val="visible"/>
                                      </p:to>
                                    </p:set>
                                    <p:anim calcmode="lin" valueType="num">
                                      <p:cBhvr>
                                        <p:cTn id="105" dur="500" fill="hold"/>
                                        <p:tgtEl>
                                          <p:spTgt spid="108"/>
                                        </p:tgtEl>
                                        <p:attrNameLst>
                                          <p:attrName>ppt_w</p:attrName>
                                        </p:attrNameLst>
                                      </p:cBhvr>
                                      <p:tavLst>
                                        <p:tav tm="0">
                                          <p:val>
                                            <p:fltVal val="0"/>
                                          </p:val>
                                        </p:tav>
                                        <p:tav tm="100000">
                                          <p:val>
                                            <p:strVal val="#ppt_w"/>
                                          </p:val>
                                        </p:tav>
                                      </p:tavLst>
                                    </p:anim>
                                    <p:anim calcmode="lin" valueType="num">
                                      <p:cBhvr>
                                        <p:cTn id="106" dur="500" fill="hold"/>
                                        <p:tgtEl>
                                          <p:spTgt spid="108"/>
                                        </p:tgtEl>
                                        <p:attrNameLst>
                                          <p:attrName>ppt_h</p:attrName>
                                        </p:attrNameLst>
                                      </p:cBhvr>
                                      <p:tavLst>
                                        <p:tav tm="0">
                                          <p:val>
                                            <p:fltVal val="0"/>
                                          </p:val>
                                        </p:tav>
                                        <p:tav tm="100000">
                                          <p:val>
                                            <p:strVal val="#ppt_h"/>
                                          </p:val>
                                        </p:tav>
                                      </p:tavLst>
                                    </p:anim>
                                    <p:animEffect transition="in" filter="fade">
                                      <p:cBhvr>
                                        <p:cTn id="107" dur="500"/>
                                        <p:tgtEl>
                                          <p:spTgt spid="108"/>
                                        </p:tgtEl>
                                      </p:cBhvr>
                                    </p:animEffect>
                                  </p:childTnLst>
                                </p:cTn>
                              </p:par>
                            </p:childTnLst>
                          </p:cTn>
                        </p:par>
                        <p:par>
                          <p:cTn id="108" fill="hold">
                            <p:stCondLst>
                              <p:cond delay="10000"/>
                            </p:stCondLst>
                            <p:childTnLst>
                              <p:par>
                                <p:cTn id="109" presetID="53" presetClass="entr" presetSubtype="16" fill="hold" nodeType="afterEffect">
                                  <p:stCondLst>
                                    <p:cond delay="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500" fill="hold"/>
                                        <p:tgtEl>
                                          <p:spTgt spid="109"/>
                                        </p:tgtEl>
                                        <p:attrNameLst>
                                          <p:attrName>ppt_w</p:attrName>
                                        </p:attrNameLst>
                                      </p:cBhvr>
                                      <p:tavLst>
                                        <p:tav tm="0">
                                          <p:val>
                                            <p:fltVal val="0"/>
                                          </p:val>
                                        </p:tav>
                                        <p:tav tm="100000">
                                          <p:val>
                                            <p:strVal val="#ppt_w"/>
                                          </p:val>
                                        </p:tav>
                                      </p:tavLst>
                                    </p:anim>
                                    <p:anim calcmode="lin" valueType="num">
                                      <p:cBhvr>
                                        <p:cTn id="112" dur="500" fill="hold"/>
                                        <p:tgtEl>
                                          <p:spTgt spid="109"/>
                                        </p:tgtEl>
                                        <p:attrNameLst>
                                          <p:attrName>ppt_h</p:attrName>
                                        </p:attrNameLst>
                                      </p:cBhvr>
                                      <p:tavLst>
                                        <p:tav tm="0">
                                          <p:val>
                                            <p:fltVal val="0"/>
                                          </p:val>
                                        </p:tav>
                                        <p:tav tm="100000">
                                          <p:val>
                                            <p:strVal val="#ppt_h"/>
                                          </p:val>
                                        </p:tav>
                                      </p:tavLst>
                                    </p:anim>
                                    <p:animEffect transition="in" filter="fade">
                                      <p:cBhvr>
                                        <p:cTn id="11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bldLvl="0" animBg="1"/>
      <p:bldP spid="83" grpId="0" bldLvl="0" animBg="1"/>
      <p:bldP spid="86" grpId="0" bldLvl="0" animBg="1"/>
      <p:bldP spid="84" grpId="0" bldLvl="0" animBg="1"/>
      <p:bldP spid="85" grpId="0" bldLvl="0" animBg="1"/>
      <p:bldP spid="87" grpId="0" bldLvl="0" animBg="1"/>
      <p:bldP spid="88" grpId="0" bldLvl="0" animBg="1"/>
      <p:bldP spid="90" grpId="0" bldLvl="0" animBg="1"/>
      <p:bldP spid="92" grpId="0" bldLvl="0" animBg="1"/>
      <p:bldP spid="2" grpId="0"/>
      <p:bldP spid="40" grpId="0"/>
      <p:bldP spid="41" grpId="0"/>
      <p:bldP spid="42" grpId="0"/>
      <p:bldP spid="43" grpId="0"/>
      <p:bldP spid="44" grpId="0"/>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2839309"/>
            <a:ext cx="7436213" cy="404726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掌握平屋顶的排水、防水等构造做法。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掌握平屋顶的保温与隔热等构造做法。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熟悉平屋顶的组成。</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了解平屋顶的节能</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屋顶作为建筑中不可或缺的组成部分，承载着空间里必要的功能。屋顶</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既是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建筑物顶部起覆盖作用的围护构件，又是建筑物顶部的承重构件。随着</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新材料和</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技术的日益精进，各种形式的屋顶也涌现出来，新设计的屋顶花园大多在</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平屋顶</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，融合了规划、建筑、景观，昭示了城市建设的全新篇章。</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4021" y="62905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2</a:t>
            </a:r>
          </a:p>
        </p:txBody>
      </p:sp>
      <p:sp>
        <p:nvSpPr>
          <p:cNvPr id="8" name="文本框 7"/>
          <p:cNvSpPr txBox="1"/>
          <p:nvPr>
            <p:custDataLst>
              <p:tags r:id="rId8"/>
            </p:custDataLst>
          </p:nvPr>
        </p:nvSpPr>
        <p:spPr>
          <a:xfrm>
            <a:off x="3307987" y="2392767"/>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56908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平屋顶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72" y="-34925"/>
            <a:ext cx="4695605" cy="3789680"/>
            <a:chOff x="8068" y="-78"/>
            <a:chExt cx="11317" cy="5968"/>
          </a:xfrm>
        </p:grpSpPr>
        <p:sp>
          <p:nvSpPr>
            <p:cNvPr id="28" name="矩形 27"/>
            <p:cNvSpPr/>
            <p:nvPr/>
          </p:nvSpPr>
          <p:spPr>
            <a:xfrm flipH="1">
              <a:off x="8068" y="-7"/>
              <a:ext cx="11277" cy="589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068" y="-78"/>
              <a:ext cx="11317" cy="596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065" y="3754755"/>
            <a:ext cx="12168000" cy="3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5" name="Rectangle 44"/>
          <p:cNvSpPr>
            <a:spLocks noChangeArrowheads="1"/>
          </p:cNvSpPr>
          <p:nvPr/>
        </p:nvSpPr>
        <p:spPr bwMode="auto">
          <a:xfrm>
            <a:off x="773430" y="1566545"/>
            <a:ext cx="3260725" cy="57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l">
              <a:defRPr/>
            </a:pPr>
            <a:r>
              <a:rPr lang="zh-CN" altLang="en-US" sz="4000" b="1" dirty="0">
                <a:solidFill>
                  <a:schemeClr val="bg1"/>
                </a:solidFill>
                <a:latin typeface="微软雅黑" panose="020B0503020204020204" pitchFamily="34" charset="-122"/>
                <a:ea typeface="微软雅黑" panose="020B0503020204020204" pitchFamily="34" charset="-122"/>
              </a:rPr>
              <a:t>平屋顶的组成</a:t>
            </a:r>
          </a:p>
        </p:txBody>
      </p:sp>
      <p:sp>
        <p:nvSpPr>
          <p:cNvPr id="69634" name="Rectangle 2"/>
          <p:cNvSpPr>
            <a:spLocks noGrp="1" noChangeArrowheads="1"/>
          </p:cNvSpPr>
          <p:nvPr/>
        </p:nvSpPr>
        <p:spPr bwMode="auto">
          <a:xfrm>
            <a:off x="837565" y="4642168"/>
            <a:ext cx="10516870" cy="133794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spAutoFit/>
          </a:bodyPr>
          <a:lst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Gulim" panose="020B0600000101010101" pitchFamily="34" charset="-127"/>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cs typeface="Gulim" panose="020B0600000101010101" pitchFamily="34" charset="-127"/>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cs typeface="Gulim" panose="020B0600000101010101" pitchFamily="34" charset="-127"/>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cs typeface="Gulim" panose="020B0600000101010101" pitchFamily="34" charset="-127"/>
              </a:defRPr>
            </a:lvl5pPr>
            <a:lvl6pPr marL="2514600" indent="-228600" algn="l" rtl="0" fontAlgn="base" latinLnBrk="1">
              <a:spcBef>
                <a:spcPct val="20000"/>
              </a:spcBef>
              <a:spcAft>
                <a:spcPct val="0"/>
              </a:spcAft>
              <a:buChar char="»"/>
              <a:defRPr sz="2000">
                <a:solidFill>
                  <a:schemeClr val="tx1"/>
                </a:solidFill>
                <a:latin typeface="+mn-lt"/>
                <a:ea typeface="+mn-ea"/>
              </a:defRPr>
            </a:lvl6pPr>
            <a:lvl7pPr marL="2971800" indent="-228600" algn="l" rtl="0" fontAlgn="base" latinLnBrk="1">
              <a:spcBef>
                <a:spcPct val="20000"/>
              </a:spcBef>
              <a:spcAft>
                <a:spcPct val="0"/>
              </a:spcAft>
              <a:buChar char="»"/>
              <a:defRPr sz="2000">
                <a:solidFill>
                  <a:schemeClr val="tx1"/>
                </a:solidFill>
                <a:latin typeface="+mn-lt"/>
                <a:ea typeface="+mn-ea"/>
              </a:defRPr>
            </a:lvl7pPr>
            <a:lvl8pPr marL="3429000" indent="-228600" algn="l" rtl="0" fontAlgn="base" latinLnBrk="1">
              <a:spcBef>
                <a:spcPct val="20000"/>
              </a:spcBef>
              <a:spcAft>
                <a:spcPct val="0"/>
              </a:spcAft>
              <a:buChar char="»"/>
              <a:defRPr sz="2000">
                <a:solidFill>
                  <a:schemeClr val="tx1"/>
                </a:solidFill>
                <a:latin typeface="+mn-lt"/>
                <a:ea typeface="+mn-ea"/>
              </a:defRPr>
            </a:lvl8pPr>
            <a:lvl9pPr marL="3886200" indent="-228600" algn="l" rtl="0" fontAlgn="base" latinLnBrk="1">
              <a:spcBef>
                <a:spcPct val="20000"/>
              </a:spcBef>
              <a:spcAft>
                <a:spcPct val="0"/>
              </a:spcAft>
              <a:buChar char="»"/>
              <a:defRPr sz="2000">
                <a:solidFill>
                  <a:schemeClr val="tx1"/>
                </a:solidFill>
                <a:latin typeface="+mn-lt"/>
                <a:ea typeface="+mn-ea"/>
              </a:defRPr>
            </a:lvl9pPr>
          </a:lstStyle>
          <a:p>
            <a:pPr marL="36195" indent="609600" algn="just">
              <a:lnSpc>
                <a:spcPct val="150000"/>
              </a:lnSpc>
              <a:spcBef>
                <a:spcPts val="0"/>
              </a:spcBef>
              <a:spcAft>
                <a:spcPts val="0"/>
              </a:spcAft>
              <a:buFontTx/>
              <a:buNone/>
              <a:defRPr/>
            </a:pPr>
            <a:r>
              <a:rPr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平屋顶一般由面层、结构层、保温或隔热层、防水层组成。不同地区的平屋顶构造也有所区别，如我国南方地区，一般不设保温层，而北方地区则很少设隔热层。此外，在屋顶构造中，还有因建筑特殊性要求而设置的隔气层和保护层，以及起过渡作用的找平层等，如图2-7-7所示。</a:t>
            </a:r>
          </a:p>
        </p:txBody>
      </p:sp>
      <p:pic>
        <p:nvPicPr>
          <p:cNvPr id="6" name="图片 5"/>
          <p:cNvPicPr>
            <a:picLocks noChangeAspect="1"/>
          </p:cNvPicPr>
          <p:nvPr/>
        </p:nvPicPr>
        <p:blipFill>
          <a:blip r:embed="rId3"/>
          <a:stretch>
            <a:fillRect/>
          </a:stretch>
        </p:blipFill>
        <p:spPr>
          <a:xfrm>
            <a:off x="6198870" y="635"/>
            <a:ext cx="4434522" cy="370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500"/>
                                        <p:tgtEl>
                                          <p:spTgt spid="563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fade">
                                      <p:cBhvr>
                                        <p:cTn id="1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696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a:xfrm>
            <a:off x="7346651" y="3363166"/>
            <a:ext cx="1338608" cy="1338608"/>
            <a:chOff x="6920031" y="3363156"/>
            <a:chExt cx="1338773" cy="1338773"/>
          </a:xfrm>
        </p:grpSpPr>
        <p:sp>
          <p:nvSpPr>
            <p:cNvPr id="5" name="Oval 7"/>
            <p:cNvSpPr/>
            <p:nvPr/>
          </p:nvSpPr>
          <p:spPr>
            <a:xfrm>
              <a:off x="6920031" y="3363156"/>
              <a:ext cx="1338773" cy="1338773"/>
            </a:xfrm>
            <a:prstGeom prst="ellipse">
              <a:avLst/>
            </a:prstGeom>
            <a:solidFill>
              <a:srgbClr val="0070C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6" name="Group 20"/>
            <p:cNvGrpSpPr/>
            <p:nvPr/>
          </p:nvGrpSpPr>
          <p:grpSpPr>
            <a:xfrm>
              <a:off x="7357245" y="3796320"/>
              <a:ext cx="464344" cy="465138"/>
              <a:chOff x="7287419" y="3505994"/>
              <a:chExt cx="464344" cy="465138"/>
            </a:xfrm>
            <a:solidFill>
              <a:schemeClr val="bg2"/>
            </a:solidFill>
          </p:grpSpPr>
          <p:sp>
            <p:nvSpPr>
              <p:cNvPr id="7"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8"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9" name="AutoShape 39"/>
              <p:cNvSpPr/>
              <p:nvPr>
                <p:custDataLst>
                  <p:tags r:id="rId7"/>
                </p:custDataLst>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0"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1" name="AutoShape 41"/>
              <p:cNvSpPr/>
              <p:nvPr>
                <p:custDataLst>
                  <p:tags r:id="rId8"/>
                </p:custDataLst>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sp>
            <p:nvSpPr>
              <p:cNvPr id="12" name="AutoShape 42"/>
              <p:cNvSpPr/>
              <p:nvPr>
                <p:custDataLst>
                  <p:tags r:id="rId9"/>
                </p:custDataLst>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705">
                  <a:cs typeface="+mn-ea"/>
                  <a:sym typeface="+mn-lt"/>
                </a:endParaRPr>
              </a:p>
            </p:txBody>
          </p:sp>
        </p:grpSp>
      </p:grpSp>
      <p:grpSp>
        <p:nvGrpSpPr>
          <p:cNvPr id="13" name="Group 11"/>
          <p:cNvGrpSpPr/>
          <p:nvPr/>
        </p:nvGrpSpPr>
        <p:grpSpPr>
          <a:xfrm>
            <a:off x="6522721" y="2566990"/>
            <a:ext cx="1338608" cy="1338608"/>
            <a:chOff x="6096000" y="2566881"/>
            <a:chExt cx="1338773" cy="1338773"/>
          </a:xfrm>
        </p:grpSpPr>
        <p:sp>
          <p:nvSpPr>
            <p:cNvPr id="14" name="Oval 6"/>
            <p:cNvSpPr/>
            <p:nvPr/>
          </p:nvSpPr>
          <p:spPr>
            <a:xfrm>
              <a:off x="6096000" y="2566881"/>
              <a:ext cx="1338773" cy="1338773"/>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15" name="Group 27"/>
            <p:cNvGrpSpPr/>
            <p:nvPr/>
          </p:nvGrpSpPr>
          <p:grpSpPr>
            <a:xfrm>
              <a:off x="6551978" y="3004095"/>
              <a:ext cx="434975" cy="464344"/>
              <a:chOff x="9159875" y="1647825"/>
              <a:chExt cx="434975" cy="464344"/>
            </a:xfrm>
            <a:solidFill>
              <a:schemeClr val="bg2"/>
            </a:solidFill>
          </p:grpSpPr>
          <p:sp>
            <p:nvSpPr>
              <p:cNvPr id="1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7" name="AutoShape 79"/>
              <p:cNvSpPr/>
              <p:nvPr>
                <p:custDataLst>
                  <p:tags r:id="rId5"/>
                </p:custDataLst>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18" name="AutoShape 80"/>
              <p:cNvSpPr/>
              <p:nvPr>
                <p:custDataLst>
                  <p:tags r:id="rId6"/>
                </p:custDataLst>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19" name="Group 12"/>
          <p:cNvGrpSpPr/>
          <p:nvPr/>
        </p:nvGrpSpPr>
        <p:grpSpPr>
          <a:xfrm>
            <a:off x="4789088" y="1776785"/>
            <a:ext cx="1959856" cy="1959856"/>
            <a:chOff x="4362154" y="1776581"/>
            <a:chExt cx="1960098" cy="1960098"/>
          </a:xfrm>
          <a:solidFill>
            <a:schemeClr val="accent5">
              <a:lumMod val="60000"/>
              <a:lumOff val="40000"/>
            </a:schemeClr>
          </a:solidFill>
        </p:grpSpPr>
        <p:sp>
          <p:nvSpPr>
            <p:cNvPr id="20" name="Oval 5"/>
            <p:cNvSpPr/>
            <p:nvPr/>
          </p:nvSpPr>
          <p:spPr>
            <a:xfrm>
              <a:off x="4362154" y="1776581"/>
              <a:ext cx="1960098" cy="196009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sp>
          <p:nvSpPr>
            <p:cNvPr id="21"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29" tIns="45714" rIns="91429" bIns="45714" numCol="1" anchor="t" anchorCtr="0" compatLnSpc="1"/>
            <a:lstStyle/>
            <a:p>
              <a:endParaRPr lang="en-GB" sz="1705">
                <a:cs typeface="+mn-ea"/>
                <a:sym typeface="+mn-lt"/>
              </a:endParaRPr>
            </a:p>
          </p:txBody>
        </p:sp>
      </p:grpSp>
      <p:grpSp>
        <p:nvGrpSpPr>
          <p:cNvPr id="22" name="Group 9"/>
          <p:cNvGrpSpPr/>
          <p:nvPr/>
        </p:nvGrpSpPr>
        <p:grpSpPr>
          <a:xfrm>
            <a:off x="6522722" y="4400252"/>
            <a:ext cx="1781687" cy="1781687"/>
            <a:chOff x="6096000" y="4400370"/>
            <a:chExt cx="1781907" cy="1781907"/>
          </a:xfrm>
        </p:grpSpPr>
        <p:sp>
          <p:nvSpPr>
            <p:cNvPr id="23" name="Oval 8"/>
            <p:cNvSpPr/>
            <p:nvPr/>
          </p:nvSpPr>
          <p:spPr>
            <a:xfrm>
              <a:off x="6096000" y="4400370"/>
              <a:ext cx="1781907" cy="1781907"/>
            </a:xfrm>
            <a:prstGeom prst="ellipse">
              <a:avLst/>
            </a:prstGeom>
            <a:solidFill>
              <a:schemeClr val="tx1">
                <a:lumMod val="65000"/>
                <a:lumOff val="35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4" name="Group 44"/>
            <p:cNvGrpSpPr/>
            <p:nvPr/>
          </p:nvGrpSpPr>
          <p:grpSpPr>
            <a:xfrm>
              <a:off x="6612822" y="4917650"/>
              <a:ext cx="632375" cy="747345"/>
              <a:chOff x="1325323" y="3586519"/>
              <a:chExt cx="632375" cy="747345"/>
            </a:xfrm>
            <a:solidFill>
              <a:schemeClr val="bg2"/>
            </a:solidFill>
          </p:grpSpPr>
          <p:sp>
            <p:nvSpPr>
              <p:cNvPr id="25"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sp>
            <p:nvSpPr>
              <p:cNvPr id="26"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9" tIns="45714" rIns="91429" bIns="45714" numCol="1" anchor="t" anchorCtr="0" compatLnSpc="1"/>
              <a:lstStyle/>
              <a:p>
                <a:endParaRPr lang="en-GB" sz="1705">
                  <a:cs typeface="+mn-ea"/>
                  <a:sym typeface="+mn-lt"/>
                </a:endParaRPr>
              </a:p>
            </p:txBody>
          </p:sp>
        </p:grpSp>
      </p:grpSp>
      <p:grpSp>
        <p:nvGrpSpPr>
          <p:cNvPr id="27" name="Group 13"/>
          <p:cNvGrpSpPr/>
          <p:nvPr/>
        </p:nvGrpSpPr>
        <p:grpSpPr>
          <a:xfrm>
            <a:off x="4360185" y="3337689"/>
            <a:ext cx="1338608" cy="1338608"/>
            <a:chOff x="3933196" y="3337676"/>
            <a:chExt cx="1338773" cy="1338773"/>
          </a:xfrm>
          <a:solidFill>
            <a:schemeClr val="accent3"/>
          </a:solidFill>
        </p:grpSpPr>
        <p:sp>
          <p:nvSpPr>
            <p:cNvPr id="28" name="Oval 4"/>
            <p:cNvSpPr/>
            <p:nvPr/>
          </p:nvSpPr>
          <p:spPr>
            <a:xfrm>
              <a:off x="3933196" y="3337676"/>
              <a:ext cx="1338773" cy="133877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dirty="0">
                <a:cs typeface="+mn-ea"/>
                <a:sym typeface="+mn-lt"/>
              </a:endParaRPr>
            </a:p>
          </p:txBody>
        </p:sp>
        <p:grpSp>
          <p:nvGrpSpPr>
            <p:cNvPr id="29" name="Group 31"/>
            <p:cNvGrpSpPr/>
            <p:nvPr/>
          </p:nvGrpSpPr>
          <p:grpSpPr>
            <a:xfrm>
              <a:off x="4370013" y="3811402"/>
              <a:ext cx="465138" cy="391319"/>
              <a:chOff x="5368132" y="2625725"/>
              <a:chExt cx="465138" cy="391319"/>
            </a:xfrm>
            <a:grpFill/>
          </p:grpSpPr>
          <p:sp>
            <p:nvSpPr>
              <p:cNvPr id="3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grpSp>
        <p:nvGrpSpPr>
          <p:cNvPr id="33" name="Group 14"/>
          <p:cNvGrpSpPr/>
          <p:nvPr/>
        </p:nvGrpSpPr>
        <p:grpSpPr>
          <a:xfrm>
            <a:off x="4693075" y="4562178"/>
            <a:ext cx="1005716" cy="1005716"/>
            <a:chOff x="4266129" y="4562318"/>
            <a:chExt cx="1005840" cy="1005840"/>
          </a:xfrm>
        </p:grpSpPr>
        <p:sp>
          <p:nvSpPr>
            <p:cNvPr id="34" name="Oval 3"/>
            <p:cNvSpPr/>
            <p:nvPr/>
          </p:nvSpPr>
          <p:spPr>
            <a:xfrm>
              <a:off x="4266129" y="4562318"/>
              <a:ext cx="1005840" cy="1005840"/>
            </a:xfrm>
            <a:prstGeom prst="ellipse">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5">
                <a:cs typeface="+mn-ea"/>
                <a:sym typeface="+mn-lt"/>
              </a:endParaRPr>
            </a:p>
          </p:txBody>
        </p:sp>
        <p:grpSp>
          <p:nvGrpSpPr>
            <p:cNvPr id="35" name="Group 35"/>
            <p:cNvGrpSpPr/>
            <p:nvPr/>
          </p:nvGrpSpPr>
          <p:grpSpPr>
            <a:xfrm>
              <a:off x="4536877" y="4882511"/>
              <a:ext cx="464344" cy="362744"/>
              <a:chOff x="2581275" y="1710532"/>
              <a:chExt cx="464344" cy="362744"/>
            </a:xfrm>
            <a:solidFill>
              <a:schemeClr val="bg2"/>
            </a:solidFill>
          </p:grpSpPr>
          <p:sp>
            <p:nvSpPr>
              <p:cNvPr id="36" name="AutoShape 140"/>
              <p:cNvSpPr/>
              <p:nvPr>
                <p:custDataLst>
                  <p:tags r:id="rId1"/>
                </p:custDataLst>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8" name="AutoShape 142"/>
              <p:cNvSpPr/>
              <p:nvPr>
                <p:custDataLst>
                  <p:tags r:id="rId2"/>
                </p:custDataLst>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39" name="AutoShape 143"/>
              <p:cNvSpPr/>
              <p:nvPr>
                <p:custDataLst>
                  <p:tags r:id="rId3"/>
                </p:custDataLst>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0" name="AutoShape 144"/>
              <p:cNvSpPr/>
              <p:nvPr>
                <p:custDataLst>
                  <p:tags r:id="rId4"/>
                </p:custDataLst>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sp>
            <p:nvSpPr>
              <p:cNvPr id="4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7" tIns="19047" rIns="19047" bIns="19047" anchor="ctr"/>
              <a:lstStyle/>
              <a:p>
                <a:pPr algn="ctr" defTabSz="228600" hangingPunct="0"/>
                <a:endParaRPr lang="en-US" sz="1500">
                  <a:solidFill>
                    <a:srgbClr val="FFFFFF"/>
                  </a:solidFill>
                  <a:effectLst>
                    <a:outerShdw blurRad="38100" dist="38100" dir="2700000" algn="tl">
                      <a:srgbClr val="000000"/>
                    </a:outerShdw>
                  </a:effectLst>
                  <a:cs typeface="+mn-ea"/>
                  <a:sym typeface="+mn-lt"/>
                </a:endParaRPr>
              </a:p>
            </p:txBody>
          </p:sp>
        </p:grpSp>
      </p:grpSp>
      <p:sp>
        <p:nvSpPr>
          <p:cNvPr id="43" name="TextBox 41"/>
          <p:cNvSpPr txBox="1"/>
          <p:nvPr/>
        </p:nvSpPr>
        <p:spPr>
          <a:xfrm>
            <a:off x="718185" y="5146040"/>
            <a:ext cx="3822065" cy="1185545"/>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平屋顶坡度较小，排水缓慢，要加强屋面的防水构造处理。对非上人屋面往往面层即防水层及其上的保护层（可用铝箔、彩砂及涂料等），而上人屋面面层则可在防水层上面再浇筑一层 30～50mm 厚混凝土，或是用水泥砂浆或沥青砂浆铺贴缸砖、大阶砖等。</a:t>
            </a:r>
          </a:p>
        </p:txBody>
      </p:sp>
      <p:sp>
        <p:nvSpPr>
          <p:cNvPr id="44" name="TextBox 170"/>
          <p:cNvSpPr txBox="1"/>
          <p:nvPr/>
        </p:nvSpPr>
        <p:spPr>
          <a:xfrm>
            <a:off x="1384300" y="4730115"/>
            <a:ext cx="3155950"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rgbClr val="00B0F0"/>
                </a:solidFill>
                <a:cs typeface="+mn-ea"/>
                <a:sym typeface="+mn-lt"/>
              </a:rPr>
              <a:t>（一）面层</a:t>
            </a:r>
          </a:p>
        </p:txBody>
      </p:sp>
      <p:sp>
        <p:nvSpPr>
          <p:cNvPr id="45" name="TextBox 41"/>
          <p:cNvSpPr txBox="1"/>
          <p:nvPr/>
        </p:nvSpPr>
        <p:spPr>
          <a:xfrm>
            <a:off x="876935" y="3669665"/>
            <a:ext cx="3334385" cy="743585"/>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平屋顶的结构层承担屋顶的所有重量，其与楼盖相似主要采用钢筋混凝土结构，按施工方法，一般有现浇、预制和装配整体式等结构形式。</a:t>
            </a:r>
          </a:p>
        </p:txBody>
      </p:sp>
      <p:sp>
        <p:nvSpPr>
          <p:cNvPr id="46" name="TextBox 170"/>
          <p:cNvSpPr txBox="1"/>
          <p:nvPr/>
        </p:nvSpPr>
        <p:spPr>
          <a:xfrm>
            <a:off x="1906905" y="3286544"/>
            <a:ext cx="2304215"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chemeClr val="accent2"/>
                </a:solidFill>
                <a:cs typeface="+mn-ea"/>
                <a:sym typeface="+mn-lt"/>
              </a:rPr>
              <a:t>（二）结构层</a:t>
            </a:r>
          </a:p>
        </p:txBody>
      </p:sp>
      <p:sp>
        <p:nvSpPr>
          <p:cNvPr id="47" name="TextBox 41"/>
          <p:cNvSpPr txBox="1"/>
          <p:nvPr/>
        </p:nvSpPr>
        <p:spPr>
          <a:xfrm>
            <a:off x="1038225" y="2098040"/>
            <a:ext cx="3579495" cy="743585"/>
          </a:xfrm>
          <a:prstGeom prst="rect">
            <a:avLst/>
          </a:prstGeom>
          <a:noFill/>
        </p:spPr>
        <p:txBody>
          <a:bodyPr wrap="square" lIns="81225" tIns="40613" rIns="81225" bIns="40613" rtlCol="0">
            <a:spAutoFit/>
          </a:bodyPr>
          <a:lstStyle/>
          <a:p>
            <a:pPr algn="r">
              <a:lnSpc>
                <a:spcPct val="120000"/>
              </a:lnSpc>
              <a:spcBef>
                <a:spcPts val="0"/>
              </a:spcBef>
              <a:spcAft>
                <a:spcPts val="0"/>
              </a:spcAft>
            </a:pPr>
            <a:r>
              <a:rPr lang="zh-CN" altLang="en-US" sz="1200" dirty="0">
                <a:solidFill>
                  <a:schemeClr val="tx1"/>
                </a:solidFill>
                <a:uFillTx/>
                <a:cs typeface="+mn-ea"/>
                <a:sym typeface="+mn-lt"/>
              </a:rPr>
              <a:t>屋顶设置保温层或隔热层的目的是防止冬季及夏季顶层房间过冷或过热。保温层常采用的保温材料有散料类（矿渣、炉渣等）、整体类、板块类。</a:t>
            </a:r>
          </a:p>
        </p:txBody>
      </p:sp>
      <p:sp>
        <p:nvSpPr>
          <p:cNvPr id="48" name="TextBox 170"/>
          <p:cNvSpPr txBox="1"/>
          <p:nvPr/>
        </p:nvSpPr>
        <p:spPr>
          <a:xfrm>
            <a:off x="2326640" y="1713226"/>
            <a:ext cx="2304215" cy="384810"/>
          </a:xfrm>
          <a:prstGeom prst="rect">
            <a:avLst/>
          </a:prstGeom>
          <a:noFill/>
        </p:spPr>
        <p:txBody>
          <a:bodyPr wrap="square" lIns="91431" tIns="45715" rIns="91431" bIns="45715" rtlCol="0">
            <a:spAutoFit/>
          </a:bodyPr>
          <a:lstStyle/>
          <a:p>
            <a:pPr algn="r">
              <a:lnSpc>
                <a:spcPct val="120000"/>
              </a:lnSpc>
            </a:pPr>
            <a:r>
              <a:rPr lang="zh-CN" altLang="en-US" sz="1600" b="1" dirty="0">
                <a:solidFill>
                  <a:srgbClr val="C00000"/>
                </a:solidFill>
                <a:cs typeface="+mn-ea"/>
                <a:sym typeface="+mn-lt"/>
              </a:rPr>
              <a:t>（三）保温层</a:t>
            </a:r>
          </a:p>
        </p:txBody>
      </p:sp>
      <p:sp>
        <p:nvSpPr>
          <p:cNvPr id="49" name="TextBox 41"/>
          <p:cNvSpPr txBox="1"/>
          <p:nvPr/>
        </p:nvSpPr>
        <p:spPr>
          <a:xfrm>
            <a:off x="8463280" y="5288280"/>
            <a:ext cx="3141980" cy="96456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为减少结构变形和温度变化对防水层产生的不利影响，在防水层上干铺一层塑料膜、土工布或卷材，也可铺抹一层低强度砂浆或石灰砂浆作为隔离层。</a:t>
            </a:r>
          </a:p>
        </p:txBody>
      </p:sp>
      <p:sp>
        <p:nvSpPr>
          <p:cNvPr id="50" name="TextBox 170"/>
          <p:cNvSpPr txBox="1"/>
          <p:nvPr/>
        </p:nvSpPr>
        <p:spPr>
          <a:xfrm>
            <a:off x="8463280" y="4902835"/>
            <a:ext cx="2940050" cy="384810"/>
          </a:xfrm>
          <a:prstGeom prst="rect">
            <a:avLst/>
          </a:prstGeom>
          <a:noFill/>
        </p:spPr>
        <p:txBody>
          <a:bodyPr wrap="square" lIns="91431" tIns="45715" rIns="91431" bIns="45715" rtlCol="0">
            <a:spAutoFit/>
          </a:bodyPr>
          <a:lstStyle/>
          <a:p>
            <a:pPr>
              <a:lnSpc>
                <a:spcPct val="120000"/>
              </a:lnSpc>
            </a:pPr>
            <a:r>
              <a:rPr lang="zh-CN" altLang="en-US" sz="1600" b="1" dirty="0">
                <a:solidFill>
                  <a:schemeClr val="tx1">
                    <a:lumMod val="75000"/>
                    <a:lumOff val="25000"/>
                  </a:schemeClr>
                </a:solidFill>
                <a:cs typeface="+mn-ea"/>
                <a:sym typeface="+mn-lt"/>
              </a:rPr>
              <a:t>（六）隔离层</a:t>
            </a:r>
          </a:p>
        </p:txBody>
      </p:sp>
      <p:sp>
        <p:nvSpPr>
          <p:cNvPr id="51" name="TextBox 41"/>
          <p:cNvSpPr txBox="1"/>
          <p:nvPr/>
        </p:nvSpPr>
        <p:spPr>
          <a:xfrm>
            <a:off x="8818880" y="3468370"/>
            <a:ext cx="2951480" cy="1407160"/>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卷材防水要求铺设在坚固平整的基层上，以防止卷材凹陷和断裂，因此在松散材料上和不平整的楼板上应做找平层，找平层一般用20～30mm 厚的1 : 2.5～1 : 3 水泥砂浆。找平层应留分格缝，防止产生收缩裂缝。</a:t>
            </a:r>
          </a:p>
        </p:txBody>
      </p:sp>
      <p:sp>
        <p:nvSpPr>
          <p:cNvPr id="52" name="TextBox 170"/>
          <p:cNvSpPr txBox="1"/>
          <p:nvPr/>
        </p:nvSpPr>
        <p:spPr>
          <a:xfrm>
            <a:off x="8818989" y="3083596"/>
            <a:ext cx="2304215" cy="384810"/>
          </a:xfrm>
          <a:prstGeom prst="rect">
            <a:avLst/>
          </a:prstGeom>
          <a:noFill/>
        </p:spPr>
        <p:txBody>
          <a:bodyPr wrap="square" lIns="91431" tIns="45715" rIns="91431" bIns="45715" rtlCol="0">
            <a:spAutoFit/>
          </a:bodyPr>
          <a:lstStyle/>
          <a:p>
            <a:pPr>
              <a:lnSpc>
                <a:spcPct val="120000"/>
              </a:lnSpc>
            </a:pPr>
            <a:r>
              <a:rPr lang="zh-CN" altLang="en-US" sz="1600" b="1" dirty="0">
                <a:solidFill>
                  <a:srgbClr val="0070C0"/>
                </a:solidFill>
                <a:cs typeface="+mn-ea"/>
                <a:sym typeface="+mn-lt"/>
              </a:rPr>
              <a:t>（五）找平层</a:t>
            </a:r>
          </a:p>
        </p:txBody>
      </p:sp>
      <p:sp>
        <p:nvSpPr>
          <p:cNvPr id="53" name="TextBox 41"/>
          <p:cNvSpPr txBox="1"/>
          <p:nvPr/>
        </p:nvSpPr>
        <p:spPr>
          <a:xfrm>
            <a:off x="7837170" y="2018665"/>
            <a:ext cx="3133725" cy="964565"/>
          </a:xfrm>
          <a:prstGeom prst="rect">
            <a:avLst/>
          </a:prstGeom>
          <a:noFill/>
        </p:spPr>
        <p:txBody>
          <a:bodyPr wrap="square" lIns="81225" tIns="40613" rIns="81225" bIns="40613" rtlCol="0">
            <a:spAutoFit/>
          </a:bodyPr>
          <a:lstStyle/>
          <a:p>
            <a:pPr>
              <a:lnSpc>
                <a:spcPct val="120000"/>
              </a:lnSpc>
              <a:spcBef>
                <a:spcPts val="0"/>
              </a:spcBef>
              <a:spcAft>
                <a:spcPts val="0"/>
              </a:spcAft>
            </a:pPr>
            <a:r>
              <a:rPr lang="zh-CN" altLang="en-US" sz="1200" dirty="0">
                <a:solidFill>
                  <a:schemeClr val="tx1"/>
                </a:solidFill>
                <a:uFillTx/>
                <a:cs typeface="+mn-ea"/>
                <a:sym typeface="+mn-lt"/>
              </a:rPr>
              <a:t>隔热层与保温层相反，是防止和减少室外的太阳辐射能传入室内，起降低室内温度作用，一般在我国南方设置。隔热层主要有架空通风、实体材料、反射降温等形式。</a:t>
            </a:r>
          </a:p>
        </p:txBody>
      </p:sp>
      <p:sp>
        <p:nvSpPr>
          <p:cNvPr id="54" name="TextBox 170"/>
          <p:cNvSpPr txBox="1"/>
          <p:nvPr/>
        </p:nvSpPr>
        <p:spPr>
          <a:xfrm>
            <a:off x="7836855" y="1637856"/>
            <a:ext cx="2304215" cy="384810"/>
          </a:xfrm>
          <a:prstGeom prst="rect">
            <a:avLst/>
          </a:prstGeom>
          <a:noFill/>
        </p:spPr>
        <p:txBody>
          <a:bodyPr wrap="square" lIns="91431" tIns="45715" rIns="91431" bIns="45715" rtlCol="0">
            <a:spAutoFit/>
          </a:bodyPr>
          <a:lstStyle/>
          <a:p>
            <a:pPr>
              <a:lnSpc>
                <a:spcPct val="120000"/>
              </a:lnSpc>
            </a:pPr>
            <a:r>
              <a:rPr lang="zh-CN" altLang="en-US" sz="1600" b="1" dirty="0">
                <a:solidFill>
                  <a:srgbClr val="92D050"/>
                </a:solidFill>
                <a:cs typeface="+mn-ea"/>
                <a:sym typeface="+mn-lt"/>
              </a:rPr>
              <a:t>（四）隔热层</a:t>
            </a:r>
          </a:p>
        </p:txBody>
      </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平屋顶的组成</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anim calcmode="lin" valueType="num">
                                      <p:cBhvr>
                                        <p:cTn id="44" dur="500" fill="hold"/>
                                        <p:tgtEl>
                                          <p:spTgt spid="50"/>
                                        </p:tgtEl>
                                        <p:attrNameLst>
                                          <p:attrName>ppt_x</p:attrName>
                                        </p:attrNameLst>
                                      </p:cBhvr>
                                      <p:tavLst>
                                        <p:tav tm="0">
                                          <p:val>
                                            <p:strVal val="#ppt_x"/>
                                          </p:val>
                                        </p:tav>
                                        <p:tav tm="100000">
                                          <p:val>
                                            <p:strVal val="#ppt_x"/>
                                          </p:val>
                                        </p:tav>
                                      </p:tavLst>
                                    </p:anim>
                                    <p:anim calcmode="lin" valueType="num">
                                      <p:cBhvr>
                                        <p:cTn id="45" dur="500" fill="hold"/>
                                        <p:tgtEl>
                                          <p:spTgt spid="5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anim calcmode="lin" valueType="num">
                                      <p:cBhvr>
                                        <p:cTn id="49" dur="500" fill="hold"/>
                                        <p:tgtEl>
                                          <p:spTgt spid="49"/>
                                        </p:tgtEl>
                                        <p:attrNameLst>
                                          <p:attrName>ppt_x</p:attrName>
                                        </p:attrNameLst>
                                      </p:cBhvr>
                                      <p:tavLst>
                                        <p:tav tm="0">
                                          <p:val>
                                            <p:strVal val="#ppt_x"/>
                                          </p:val>
                                        </p:tav>
                                        <p:tav tm="100000">
                                          <p:val>
                                            <p:strVal val="#ppt_x"/>
                                          </p:val>
                                        </p:tav>
                                      </p:tavLst>
                                    </p:anim>
                                    <p:anim calcmode="lin" valueType="num">
                                      <p:cBhvr>
                                        <p:cTn id="50" dur="5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anim calcmode="lin" valueType="num">
                                      <p:cBhvr>
                                        <p:cTn id="55" dur="500" fill="hold"/>
                                        <p:tgtEl>
                                          <p:spTgt spid="52"/>
                                        </p:tgtEl>
                                        <p:attrNameLst>
                                          <p:attrName>ppt_x</p:attrName>
                                        </p:attrNameLst>
                                      </p:cBhvr>
                                      <p:tavLst>
                                        <p:tav tm="0">
                                          <p:val>
                                            <p:strVal val="#ppt_x"/>
                                          </p:val>
                                        </p:tav>
                                        <p:tav tm="100000">
                                          <p:val>
                                            <p:strVal val="#ppt_x"/>
                                          </p:val>
                                        </p:tav>
                                      </p:tavLst>
                                    </p:anim>
                                    <p:anim calcmode="lin" valueType="num">
                                      <p:cBhvr>
                                        <p:cTn id="56" dur="500" fill="hold"/>
                                        <p:tgtEl>
                                          <p:spTgt spid="5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anim calcmode="lin" valueType="num">
                                      <p:cBhvr>
                                        <p:cTn id="60" dur="500" fill="hold"/>
                                        <p:tgtEl>
                                          <p:spTgt spid="51"/>
                                        </p:tgtEl>
                                        <p:attrNameLst>
                                          <p:attrName>ppt_x</p:attrName>
                                        </p:attrNameLst>
                                      </p:cBhvr>
                                      <p:tavLst>
                                        <p:tav tm="0">
                                          <p:val>
                                            <p:strVal val="#ppt_x"/>
                                          </p:val>
                                        </p:tav>
                                        <p:tav tm="100000">
                                          <p:val>
                                            <p:strVal val="#ppt_x"/>
                                          </p:val>
                                        </p:tav>
                                      </p:tavLst>
                                    </p:anim>
                                    <p:anim calcmode="lin" valueType="num">
                                      <p:cBhvr>
                                        <p:cTn id="61" dur="500" fill="hold"/>
                                        <p:tgtEl>
                                          <p:spTgt spid="51"/>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anim calcmode="lin" valueType="num">
                                      <p:cBhvr>
                                        <p:cTn id="66" dur="500" fill="hold"/>
                                        <p:tgtEl>
                                          <p:spTgt spid="54"/>
                                        </p:tgtEl>
                                        <p:attrNameLst>
                                          <p:attrName>ppt_x</p:attrName>
                                        </p:attrNameLst>
                                      </p:cBhvr>
                                      <p:tavLst>
                                        <p:tav tm="0">
                                          <p:val>
                                            <p:strVal val="#ppt_x"/>
                                          </p:val>
                                        </p:tav>
                                        <p:tav tm="100000">
                                          <p:val>
                                            <p:strVal val="#ppt_x"/>
                                          </p:val>
                                        </p:tav>
                                      </p:tavLst>
                                    </p:anim>
                                    <p:anim calcmode="lin" valueType="num">
                                      <p:cBhvr>
                                        <p:cTn id="67" dur="500" fill="hold"/>
                                        <p:tgtEl>
                                          <p:spTgt spid="5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anim calcmode="lin" valueType="num">
                                      <p:cBhvr>
                                        <p:cTn id="71" dur="500" fill="hold"/>
                                        <p:tgtEl>
                                          <p:spTgt spid="53"/>
                                        </p:tgtEl>
                                        <p:attrNameLst>
                                          <p:attrName>ppt_x</p:attrName>
                                        </p:attrNameLst>
                                      </p:cBhvr>
                                      <p:tavLst>
                                        <p:tav tm="0">
                                          <p:val>
                                            <p:strVal val="#ppt_x"/>
                                          </p:val>
                                        </p:tav>
                                        <p:tav tm="100000">
                                          <p:val>
                                            <p:strVal val="#ppt_x"/>
                                          </p:val>
                                        </p:tav>
                                      </p:tavLst>
                                    </p:anim>
                                    <p:anim calcmode="lin" valueType="num">
                                      <p:cBhvr>
                                        <p:cTn id="72" dur="50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500"/>
                                        <p:tgtEl>
                                          <p:spTgt spid="48"/>
                                        </p:tgtEl>
                                      </p:cBhvr>
                                    </p:animEffect>
                                    <p:anim calcmode="lin" valueType="num">
                                      <p:cBhvr>
                                        <p:cTn id="77" dur="500" fill="hold"/>
                                        <p:tgtEl>
                                          <p:spTgt spid="48"/>
                                        </p:tgtEl>
                                        <p:attrNameLst>
                                          <p:attrName>ppt_x</p:attrName>
                                        </p:attrNameLst>
                                      </p:cBhvr>
                                      <p:tavLst>
                                        <p:tav tm="0">
                                          <p:val>
                                            <p:strVal val="#ppt_x"/>
                                          </p:val>
                                        </p:tav>
                                        <p:tav tm="100000">
                                          <p:val>
                                            <p:strVal val="#ppt_x"/>
                                          </p:val>
                                        </p:tav>
                                      </p:tavLst>
                                    </p:anim>
                                    <p:anim calcmode="lin" valueType="num">
                                      <p:cBhvr>
                                        <p:cTn id="78" dur="500" fill="hold"/>
                                        <p:tgtEl>
                                          <p:spTgt spid="4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anim calcmode="lin" valueType="num">
                                      <p:cBhvr>
                                        <p:cTn id="88" dur="500" fill="hold"/>
                                        <p:tgtEl>
                                          <p:spTgt spid="46"/>
                                        </p:tgtEl>
                                        <p:attrNameLst>
                                          <p:attrName>ppt_x</p:attrName>
                                        </p:attrNameLst>
                                      </p:cBhvr>
                                      <p:tavLst>
                                        <p:tav tm="0">
                                          <p:val>
                                            <p:strVal val="#ppt_x"/>
                                          </p:val>
                                        </p:tav>
                                        <p:tav tm="100000">
                                          <p:val>
                                            <p:strVal val="#ppt_x"/>
                                          </p:val>
                                        </p:tav>
                                      </p:tavLst>
                                    </p:anim>
                                    <p:anim calcmode="lin" valueType="num">
                                      <p:cBhvr>
                                        <p:cTn id="89" dur="500" fill="hold"/>
                                        <p:tgtEl>
                                          <p:spTgt spid="4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anim calcmode="lin" valueType="num">
                                      <p:cBhvr>
                                        <p:cTn id="93" dur="500" fill="hold"/>
                                        <p:tgtEl>
                                          <p:spTgt spid="45"/>
                                        </p:tgtEl>
                                        <p:attrNameLst>
                                          <p:attrName>ppt_x</p:attrName>
                                        </p:attrNameLst>
                                      </p:cBhvr>
                                      <p:tavLst>
                                        <p:tav tm="0">
                                          <p:val>
                                            <p:strVal val="#ppt_x"/>
                                          </p:val>
                                        </p:tav>
                                        <p:tav tm="100000">
                                          <p:val>
                                            <p:strVal val="#ppt_x"/>
                                          </p:val>
                                        </p:tav>
                                      </p:tavLst>
                                    </p:anim>
                                    <p:anim calcmode="lin" valueType="num">
                                      <p:cBhvr>
                                        <p:cTn id="94" dur="500" fill="hold"/>
                                        <p:tgtEl>
                                          <p:spTgt spid="45"/>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500"/>
                                        <p:tgtEl>
                                          <p:spTgt spid="43"/>
                                        </p:tgtEl>
                                      </p:cBhvr>
                                    </p:animEffect>
                                    <p:anim calcmode="lin" valueType="num">
                                      <p:cBhvr>
                                        <p:cTn id="104" dur="500" fill="hold"/>
                                        <p:tgtEl>
                                          <p:spTgt spid="43"/>
                                        </p:tgtEl>
                                        <p:attrNameLst>
                                          <p:attrName>ppt_x</p:attrName>
                                        </p:attrNameLst>
                                      </p:cBhvr>
                                      <p:tavLst>
                                        <p:tav tm="0">
                                          <p:val>
                                            <p:strVal val="#ppt_x"/>
                                          </p:val>
                                        </p:tav>
                                        <p:tav tm="100000">
                                          <p:val>
                                            <p:strVal val="#ppt_x"/>
                                          </p:val>
                                        </p:tav>
                                      </p:tavLst>
                                    </p:anim>
                                    <p:anim calcmode="lin" valueType="num">
                                      <p:cBhvr>
                                        <p:cTn id="10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custDataLst>
              <p:tags r:id="rId2"/>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2" name="直接连接符 21"/>
          <p:cNvSpPr/>
          <p:nvPr>
            <p:custDataLst>
              <p:tags r:id="rId3"/>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直接连接符 24"/>
          <p:cNvSpPr/>
          <p:nvPr>
            <p:custDataLst>
              <p:tags r:id="rId6"/>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7"/>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直接连接符 26"/>
          <p:cNvSpPr/>
          <p:nvPr>
            <p:custDataLst>
              <p:tags r:id="rId8"/>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9"/>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9" name="任意多边形 28"/>
          <p:cNvSpPr/>
          <p:nvPr>
            <p:custDataLst>
              <p:tags r:id="rId10"/>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任意多边形 29"/>
          <p:cNvSpPr/>
          <p:nvPr>
            <p:custDataLst>
              <p:tags r:id="rId11"/>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任意多边形 30"/>
          <p:cNvSpPr/>
          <p:nvPr>
            <p:custDataLst>
              <p:tags r:id="rId12"/>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13"/>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直接连接符 32"/>
          <p:cNvSpPr/>
          <p:nvPr>
            <p:custDataLst>
              <p:tags r:id="rId14"/>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直接连接符 33"/>
          <p:cNvSpPr/>
          <p:nvPr>
            <p:custDataLst>
              <p:tags r:id="rId15"/>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直接连接符 34"/>
          <p:cNvSpPr/>
          <p:nvPr>
            <p:custDataLst>
              <p:tags r:id="rId16"/>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直接连接符 35"/>
          <p:cNvSpPr/>
          <p:nvPr>
            <p:custDataLst>
              <p:tags r:id="rId17"/>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直接连接符 36"/>
          <p:cNvSpPr/>
          <p:nvPr>
            <p:custDataLst>
              <p:tags r:id="rId18"/>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直接连接符 37"/>
          <p:cNvSpPr/>
          <p:nvPr>
            <p:custDataLst>
              <p:tags r:id="rId19"/>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任意多边形 38"/>
          <p:cNvSpPr/>
          <p:nvPr>
            <p:custDataLst>
              <p:tags r:id="rId20"/>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直接连接符 39"/>
          <p:cNvSpPr/>
          <p:nvPr>
            <p:custDataLst>
              <p:tags r:id="rId21"/>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1" name="直接连接符 40"/>
          <p:cNvSpPr/>
          <p:nvPr>
            <p:custDataLst>
              <p:tags r:id="rId22"/>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直接连接符 41"/>
          <p:cNvSpPr/>
          <p:nvPr>
            <p:custDataLst>
              <p:tags r:id="rId23"/>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3" name="直接连接符 42"/>
          <p:cNvSpPr/>
          <p:nvPr>
            <p:custDataLst>
              <p:tags r:id="rId24"/>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4" name="直接连接符 43"/>
          <p:cNvSpPr/>
          <p:nvPr>
            <p:custDataLst>
              <p:tags r:id="rId25"/>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5" name="任意多边形 44"/>
          <p:cNvSpPr/>
          <p:nvPr>
            <p:custDataLst>
              <p:tags r:id="rId26"/>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6" name="任意多边形 45"/>
          <p:cNvSpPr/>
          <p:nvPr>
            <p:custDataLst>
              <p:tags r:id="rId27"/>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7" name="直接连接符 46"/>
          <p:cNvSpPr/>
          <p:nvPr>
            <p:custDataLst>
              <p:tags r:id="rId28"/>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8" name="直接连接符 47"/>
          <p:cNvSpPr/>
          <p:nvPr>
            <p:custDataLst>
              <p:tags r:id="rId29"/>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9" name="任意多边形 48"/>
          <p:cNvSpPr/>
          <p:nvPr>
            <p:custDataLst>
              <p:tags r:id="rId30"/>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0" name="直接连接符 49"/>
          <p:cNvSpPr/>
          <p:nvPr>
            <p:custDataLst>
              <p:tags r:id="rId31"/>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1" name="任意多边形 50"/>
          <p:cNvSpPr/>
          <p:nvPr>
            <p:custDataLst>
              <p:tags r:id="rId32"/>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2" name="任意多边形 51"/>
          <p:cNvSpPr/>
          <p:nvPr>
            <p:custDataLst>
              <p:tags r:id="rId33"/>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52"/>
          <p:cNvSpPr/>
          <p:nvPr>
            <p:custDataLst>
              <p:tags r:id="rId34"/>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直接连接符 53"/>
          <p:cNvSpPr/>
          <p:nvPr>
            <p:custDataLst>
              <p:tags r:id="rId35"/>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直接连接符 54"/>
          <p:cNvSpPr/>
          <p:nvPr>
            <p:custDataLst>
              <p:tags r:id="rId36"/>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椭圆 18"/>
          <p:cNvSpPr/>
          <p:nvPr>
            <p:custDataLst>
              <p:tags r:id="rId37"/>
            </p:custDataLst>
          </p:nvPr>
        </p:nvSpPr>
        <p:spPr>
          <a:xfrm>
            <a:off x="1707443" y="2123611"/>
            <a:ext cx="2548603" cy="2548597"/>
          </a:xfrm>
          <a:prstGeom prst="ellipse">
            <a:avLst/>
          </a:prstGeom>
          <a:solidFill>
            <a:srgbClr val="4B5050">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0" name="文本框 19"/>
          <p:cNvSpPr txBox="1"/>
          <p:nvPr>
            <p:custDataLst>
              <p:tags r:id="rId38"/>
            </p:custDataLst>
          </p:nvPr>
        </p:nvSpPr>
        <p:spPr bwMode="auto">
          <a:xfrm>
            <a:off x="2077270" y="2782667"/>
            <a:ext cx="1792372" cy="431892"/>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normAutofit/>
          </a:bodyPr>
          <a:lstStyle/>
          <a:p>
            <a:pPr algn="ctr">
              <a:lnSpc>
                <a:spcPct val="120000"/>
              </a:lnSpc>
              <a:buClr>
                <a:prstClr val="white"/>
              </a:buClr>
              <a:defRPr/>
            </a:pPr>
            <a:r>
              <a:rPr lang="zh-CN" altLang="en-US" sz="2000" b="1" spc="300">
                <a:solidFill>
                  <a:sysClr val="window" lastClr="FFFFFF"/>
                </a:solidFill>
                <a:latin typeface="微软雅黑" panose="020B0503020204020204" pitchFamily="34" charset="-122"/>
                <a:ea typeface="微软雅黑" panose="020B0503020204020204" pitchFamily="34" charset="-122"/>
                <a:cs typeface="+mn-ea"/>
              </a:rPr>
              <a:t>屋顶的坡度</a:t>
            </a:r>
          </a:p>
        </p:txBody>
      </p:sp>
      <p:sp>
        <p:nvSpPr>
          <p:cNvPr id="21" name="矩形 20"/>
          <p:cNvSpPr/>
          <p:nvPr>
            <p:custDataLst>
              <p:tags r:id="rId39"/>
            </p:custDataLst>
          </p:nvPr>
        </p:nvSpPr>
        <p:spPr>
          <a:xfrm>
            <a:off x="1881505" y="3257550"/>
            <a:ext cx="2184400" cy="635635"/>
          </a:xfrm>
          <a:prstGeom prst="rect">
            <a:avLst/>
          </a:prstGeom>
        </p:spPr>
        <p:txBody>
          <a:bodyPr wrap="square" tIns="0">
            <a:spAutoFit/>
          </a:bodyPr>
          <a:lstStyle/>
          <a:p>
            <a:pPr algn="ctr">
              <a:lnSpc>
                <a:spcPct val="120000"/>
              </a:lnSpc>
              <a:defRPr/>
            </a:pPr>
            <a:r>
              <a:rPr lang="zh-CN" altLang="en-US" sz="1600" spc="120" dirty="0">
                <a:solidFill>
                  <a:sysClr val="window" lastClr="FFFFFF"/>
                </a:solidFill>
                <a:latin typeface="微软雅黑" panose="020B0503020204020204" pitchFamily="34" charset="-122"/>
                <a:ea typeface="微软雅黑" panose="020B0503020204020204" pitchFamily="34" charset="-122"/>
              </a:rPr>
              <a:t>屋顶坡度的表示方法有</a:t>
            </a:r>
            <a:r>
              <a:rPr lang="zh-CN" altLang="en-US" sz="1600" spc="120" dirty="0" smtClean="0">
                <a:solidFill>
                  <a:sysClr val="window" lastClr="FFFFFF"/>
                </a:solidFill>
                <a:latin typeface="微软雅黑" panose="020B0503020204020204" pitchFamily="34" charset="-122"/>
                <a:ea typeface="微软雅黑" panose="020B0503020204020204" pitchFamily="34" charset="-122"/>
              </a:rPr>
              <a:t>以下两种</a:t>
            </a:r>
            <a:r>
              <a:rPr lang="zh-CN" altLang="en-US" sz="1600" spc="120" dirty="0">
                <a:solidFill>
                  <a:sysClr val="window" lastClr="FFFFFF"/>
                </a:solidFill>
                <a:latin typeface="微软雅黑" panose="020B0503020204020204" pitchFamily="34" charset="-122"/>
                <a:ea typeface="微软雅黑" panose="020B0503020204020204" pitchFamily="34" charset="-122"/>
              </a:rPr>
              <a:t>：</a:t>
            </a:r>
          </a:p>
        </p:txBody>
      </p:sp>
      <p:sp>
        <p:nvSpPr>
          <p:cNvPr id="16" name="椭圆 15"/>
          <p:cNvSpPr/>
          <p:nvPr>
            <p:custDataLst>
              <p:tags r:id="rId40"/>
            </p:custDataLst>
          </p:nvPr>
        </p:nvSpPr>
        <p:spPr>
          <a:xfrm rot="18199285">
            <a:off x="2457450" y="740410"/>
            <a:ext cx="1000760" cy="1000760"/>
          </a:xfrm>
          <a:prstGeom prst="ellipse">
            <a:avLst/>
          </a:prstGeom>
          <a:solidFill>
            <a:srgbClr val="4B5050"/>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7" name="任意多边形 16"/>
          <p:cNvSpPr/>
          <p:nvPr>
            <p:custDataLst>
              <p:tags r:id="rId41"/>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椭圆 9"/>
          <p:cNvSpPr/>
          <p:nvPr>
            <p:custDataLst>
              <p:tags r:id="rId42"/>
            </p:custDataLst>
          </p:nvPr>
        </p:nvSpPr>
        <p:spPr>
          <a:xfrm rot="18199285">
            <a:off x="2482215" y="5099050"/>
            <a:ext cx="1000760" cy="1000760"/>
          </a:xfrm>
          <a:prstGeom prst="ellipse">
            <a:avLst/>
          </a:prstGeom>
          <a:solidFill>
            <a:srgbClr val="F5AA19"/>
          </a:solidFill>
          <a:ln w="12700" cap="flat">
            <a:noFill/>
            <a:miter lim="400000"/>
          </a:ln>
          <a:effectLst/>
        </p:spPr>
        <p:txBody>
          <a:bodyPr anchor="ctr"/>
          <a:lstStyle/>
          <a:p>
            <a:pPr algn="ctr">
              <a:lnSpc>
                <a:spcPct val="130000"/>
              </a:lnSpc>
            </a:pPr>
            <a:endParaRPr>
              <a:solidFill>
                <a:srgbClr val="000000"/>
              </a:solidFill>
              <a:latin typeface="微软雅黑" panose="020B0503020204020204" pitchFamily="34" charset="-122"/>
              <a:ea typeface="微软雅黑" panose="020B0503020204020204" pitchFamily="34" charset="-122"/>
            </a:endParaRPr>
          </a:p>
        </p:txBody>
      </p:sp>
      <p:sp>
        <p:nvSpPr>
          <p:cNvPr id="11" name="任意多边形 10"/>
          <p:cNvSpPr/>
          <p:nvPr>
            <p:custDataLst>
              <p:tags r:id="rId43"/>
            </p:custDataLst>
          </p:nvPr>
        </p:nvSpPr>
        <p:spPr>
          <a:xfrm>
            <a:off x="2732405" y="536511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2" name="任意多边形 81"/>
          <p:cNvSpPr/>
          <p:nvPr>
            <p:custDataLst>
              <p:tags r:id="rId44"/>
            </p:custDataLst>
          </p:nvPr>
        </p:nvSpPr>
        <p:spPr>
          <a:xfrm>
            <a:off x="5865808" y="2556741"/>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B5050"/>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3" name="任意多边形 82"/>
          <p:cNvSpPr/>
          <p:nvPr>
            <p:custDataLst>
              <p:tags r:id="rId45"/>
            </p:custDataLst>
          </p:nvPr>
        </p:nvSpPr>
        <p:spPr>
          <a:xfrm>
            <a:off x="5987786" y="2674922"/>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0" name="矩形 79"/>
          <p:cNvSpPr/>
          <p:nvPr>
            <p:custDataLst>
              <p:tags r:id="rId46"/>
            </p:custDataLst>
          </p:nvPr>
        </p:nvSpPr>
        <p:spPr>
          <a:xfrm>
            <a:off x="6341221" y="2352486"/>
            <a:ext cx="4745020" cy="370009"/>
          </a:xfrm>
          <a:prstGeom prst="rect">
            <a:avLst/>
          </a:prstGeom>
        </p:spPr>
        <p:txBody>
          <a:bodyPr wrap="square" lIns="90000" tIns="46800" rIns="90000" bIns="0" anchor="b" anchorCtr="0">
            <a:noAutofit/>
          </a:bodyPr>
          <a:lstStyle/>
          <a:p>
            <a:pPr>
              <a:lnSpc>
                <a:spcPct val="120000"/>
              </a:lnSpc>
            </a:pPr>
            <a:r>
              <a:rPr lang="zh-CN" altLang="en-US" sz="2000" b="1" spc="300">
                <a:solidFill>
                  <a:srgbClr val="4B5050"/>
                </a:solidFill>
                <a:latin typeface="微软雅黑" panose="020B0503020204020204" pitchFamily="34" charset="-122"/>
                <a:ea typeface="微软雅黑" panose="020B0503020204020204" pitchFamily="34" charset="-122"/>
                <a:cs typeface="+mn-ea"/>
              </a:rPr>
              <a:t>（1）坡度：</a:t>
            </a:r>
          </a:p>
        </p:txBody>
      </p:sp>
      <p:sp>
        <p:nvSpPr>
          <p:cNvPr id="81" name="矩形 80"/>
          <p:cNvSpPr/>
          <p:nvPr>
            <p:custDataLst>
              <p:tags r:id="rId47"/>
            </p:custDataLst>
          </p:nvPr>
        </p:nvSpPr>
        <p:spPr>
          <a:xfrm>
            <a:off x="6341110" y="2741295"/>
            <a:ext cx="4342765" cy="821055"/>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高度尺寸与水平尺寸的比值，常用“i”做标记，如i =5%、25% 等，或用比值来标定，如1 : 2、1 : 3 等。</a:t>
            </a:r>
          </a:p>
        </p:txBody>
      </p:sp>
      <p:sp>
        <p:nvSpPr>
          <p:cNvPr id="76" name="任意多边形 75"/>
          <p:cNvSpPr/>
          <p:nvPr>
            <p:custDataLst>
              <p:tags r:id="rId48"/>
            </p:custDataLst>
          </p:nvPr>
        </p:nvSpPr>
        <p:spPr>
          <a:xfrm>
            <a:off x="5865808" y="3969342"/>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5AA19"/>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7" name="任意多边形 76"/>
          <p:cNvSpPr/>
          <p:nvPr>
            <p:custDataLst>
              <p:tags r:id="rId49"/>
            </p:custDataLst>
          </p:nvPr>
        </p:nvSpPr>
        <p:spPr>
          <a:xfrm>
            <a:off x="5987786" y="4087523"/>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4" name="矩形 73"/>
          <p:cNvSpPr/>
          <p:nvPr>
            <p:custDataLst>
              <p:tags r:id="rId50"/>
            </p:custDataLst>
          </p:nvPr>
        </p:nvSpPr>
        <p:spPr>
          <a:xfrm>
            <a:off x="6352249" y="3717241"/>
            <a:ext cx="4745020" cy="370009"/>
          </a:xfrm>
          <a:prstGeom prst="rect">
            <a:avLst/>
          </a:prstGeom>
        </p:spPr>
        <p:txBody>
          <a:bodyPr wrap="square" lIns="90000" tIns="46800" rIns="90000" bIns="0" anchor="b" anchorCtr="0">
            <a:noAutofit/>
          </a:bodyPr>
          <a:lstStyle/>
          <a:p>
            <a:pPr>
              <a:lnSpc>
                <a:spcPct val="120000"/>
              </a:lnSpc>
            </a:pPr>
            <a:r>
              <a:rPr lang="zh-CN" altLang="en-US" sz="2000" b="1" spc="300">
                <a:solidFill>
                  <a:srgbClr val="F5AA19"/>
                </a:solidFill>
                <a:latin typeface="微软雅黑" panose="020B0503020204020204" pitchFamily="34" charset="-122"/>
                <a:ea typeface="微软雅黑" panose="020B0503020204020204" pitchFamily="34" charset="-122"/>
                <a:cs typeface="+mn-ea"/>
              </a:rPr>
              <a:t>（2）角度：</a:t>
            </a:r>
          </a:p>
        </p:txBody>
      </p:sp>
      <p:sp>
        <p:nvSpPr>
          <p:cNvPr id="75" name="矩形 74"/>
          <p:cNvSpPr/>
          <p:nvPr>
            <p:custDataLst>
              <p:tags r:id="rId51"/>
            </p:custDataLst>
          </p:nvPr>
        </p:nvSpPr>
        <p:spPr>
          <a:xfrm>
            <a:off x="6352249" y="4106301"/>
            <a:ext cx="4745020" cy="821055"/>
          </a:xfrm>
          <a:prstGeom prst="rect">
            <a:avLst/>
          </a:prstGeom>
        </p:spPr>
        <p:txBody>
          <a:bodyPr wrap="square" lIns="90000" tIns="0" rIns="90000" bIns="46800" anchor="t">
            <a:spAutoFit/>
          </a:bodyPr>
          <a:lstStyle/>
          <a:p>
            <a:pPr>
              <a:lnSpc>
                <a:spcPct val="120000"/>
              </a:lnSpc>
            </a:pPr>
            <a:r>
              <a:rPr lang="zh-CN" altLang="en-US" sz="1400" spc="150">
                <a:solidFill>
                  <a:srgbClr val="000000"/>
                </a:solidFill>
                <a:latin typeface="微软雅黑" panose="020B0503020204020204" pitchFamily="34" charset="-122"/>
                <a:ea typeface="微软雅黑" panose="020B0503020204020204" pitchFamily="34" charset="-122"/>
              </a:rPr>
              <a:t>当屋面坡度较大时采用角度来表示。高度尺寸与水平尺寸所形成的斜线与水平尺寸之间的夹角，常用“α”作标记，如α=44° 或26°32′ 等。</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custDataLst>
              <p:tags r:id="rId2"/>
            </p:custDataLst>
          </p:nvPr>
        </p:nvSpPr>
        <p:spPr>
          <a:xfrm>
            <a:off x="3261236" y="2257424"/>
            <a:ext cx="5669527" cy="5669527"/>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梯形 31"/>
          <p:cNvSpPr/>
          <p:nvPr>
            <p:custDataLst>
              <p:tags r:id="rId3"/>
            </p:custDataLst>
          </p:nvPr>
        </p:nvSpPr>
        <p:spPr>
          <a:xfrm flipV="1">
            <a:off x="4484393" y="4108346"/>
            <a:ext cx="3223215" cy="1522999"/>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3" name="圆角矩形 32"/>
          <p:cNvSpPr/>
          <p:nvPr>
            <p:custDataLst>
              <p:tags r:id="rId4"/>
            </p:custDataLst>
          </p:nvPr>
        </p:nvSpPr>
        <p:spPr>
          <a:xfrm>
            <a:off x="4321998" y="3963468"/>
            <a:ext cx="3548006" cy="305649"/>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0" name="圆角矩形 29"/>
          <p:cNvSpPr/>
          <p:nvPr>
            <p:custDataLst>
              <p:tags r:id="rId5"/>
            </p:custDataLst>
          </p:nvPr>
        </p:nvSpPr>
        <p:spPr>
          <a:xfrm rot="5109056">
            <a:off x="5861508" y="3423322"/>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1" name="圆角矩形 30"/>
          <p:cNvSpPr/>
          <p:nvPr>
            <p:custDataLst>
              <p:tags r:id="rId6"/>
            </p:custDataLst>
          </p:nvPr>
        </p:nvSpPr>
        <p:spPr>
          <a:xfrm rot="6570399">
            <a:off x="5065466" y="3423323"/>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6" name="椭圆 5"/>
          <p:cNvSpPr/>
          <p:nvPr>
            <p:custDataLst>
              <p:tags r:id="rId7"/>
            </p:custDataLst>
          </p:nvPr>
        </p:nvSpPr>
        <p:spPr>
          <a:xfrm>
            <a:off x="3953013" y="2314466"/>
            <a:ext cx="893607" cy="893607"/>
          </a:xfrm>
          <a:prstGeom prst="ellipse">
            <a:avLst/>
          </a:prstGeom>
          <a:solidFill>
            <a:srgbClr val="4B505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 name="椭圆 8"/>
          <p:cNvSpPr/>
          <p:nvPr>
            <p:custDataLst>
              <p:tags r:id="rId8"/>
            </p:custDataLst>
          </p:nvPr>
        </p:nvSpPr>
        <p:spPr>
          <a:xfrm>
            <a:off x="7363026" y="2314466"/>
            <a:ext cx="893607" cy="893607"/>
          </a:xfrm>
          <a:prstGeom prst="ellipse">
            <a:avLst/>
          </a:prstGeom>
          <a:solidFill>
            <a:srgbClr val="F5AA19"/>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7" name="文本框 26"/>
          <p:cNvSpPr txBox="1"/>
          <p:nvPr>
            <p:custDataLst>
              <p:tags r:id="rId9"/>
            </p:custDataLst>
          </p:nvPr>
        </p:nvSpPr>
        <p:spPr>
          <a:xfrm>
            <a:off x="8930640" y="2650490"/>
            <a:ext cx="3044190" cy="1854835"/>
          </a:xfrm>
          <a:prstGeom prst="rect">
            <a:avLst/>
          </a:prstGeom>
          <a:noFill/>
        </p:spPr>
        <p:txBody>
          <a:bodyPr wrap="square" lIns="90000" tIns="0" rIns="90000" bIns="46800" anchor="t" anchorCtr="0">
            <a:spAutoFit/>
          </a:bodyPr>
          <a:lstStyle/>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降雨量大的地区，屋面渗漏的可能性较大，屋顶的排水坡度应适当加大；反之，屋顶的排水坡度则宜小一些。</a:t>
            </a:r>
          </a:p>
          <a:p>
            <a:pPr defTabSz="913765">
              <a:lnSpc>
                <a:spcPct val="120000"/>
              </a:lnSpc>
              <a:defRPr/>
            </a:pPr>
            <a:r>
              <a:rPr lang="zh-CN" altLang="en-US" sz="1400" spc="150" dirty="0">
                <a:latin typeface="微软雅黑" panose="020B0503020204020204" pitchFamily="34" charset="-122"/>
                <a:ea typeface="微软雅黑" panose="020B0503020204020204" pitchFamily="34" charset="-122"/>
              </a:rPr>
              <a:t>确定屋顶坡度时要综合考虑各方面因素，不同的屋面材料适宜的坡度范围，如图2-7-8所示。</a:t>
            </a:r>
          </a:p>
        </p:txBody>
      </p:sp>
      <p:sp>
        <p:nvSpPr>
          <p:cNvPr id="28" name="矩形 27"/>
          <p:cNvSpPr/>
          <p:nvPr>
            <p:custDataLst>
              <p:tags r:id="rId10"/>
            </p:custDataLst>
          </p:nvPr>
        </p:nvSpPr>
        <p:spPr>
          <a:xfrm>
            <a:off x="8393430" y="1842135"/>
            <a:ext cx="3446145" cy="784860"/>
          </a:xfrm>
          <a:prstGeom prst="rect">
            <a:avLst/>
          </a:prstGeom>
        </p:spPr>
        <p:txBody>
          <a:bodyPr wrap="square" lIns="90000" tIns="46800" rIns="90000" bIns="0" anchor="b" anchorCtr="0">
            <a:spAutoFit/>
          </a:bodyPr>
          <a:lstStyle/>
          <a:p>
            <a:pPr lvl="0" defTabSz="913765">
              <a:lnSpc>
                <a:spcPct val="120000"/>
              </a:lnSpc>
              <a:defRPr/>
            </a:pPr>
            <a:r>
              <a:rPr lang="zh-CN" altLang="en-US" sz="2000" b="1" spc="300" dirty="0">
                <a:solidFill>
                  <a:srgbClr val="F5AA19"/>
                </a:solidFill>
                <a:latin typeface="微软雅黑" panose="020B0503020204020204" pitchFamily="34" charset="-122"/>
                <a:ea typeface="微软雅黑" panose="020B0503020204020204" pitchFamily="34" charset="-122"/>
                <a:cs typeface="+mn-ea"/>
              </a:rPr>
              <a:t>2. 降雨量大小与坡度的关系</a:t>
            </a:r>
          </a:p>
        </p:txBody>
      </p:sp>
      <p:sp>
        <p:nvSpPr>
          <p:cNvPr id="23" name="文本框 22"/>
          <p:cNvSpPr txBox="1"/>
          <p:nvPr>
            <p:custDataLst>
              <p:tags r:id="rId11"/>
            </p:custDataLst>
          </p:nvPr>
        </p:nvSpPr>
        <p:spPr>
          <a:xfrm>
            <a:off x="302260" y="2650490"/>
            <a:ext cx="2959100" cy="1854835"/>
          </a:xfrm>
          <a:prstGeom prst="rect">
            <a:avLst/>
          </a:prstGeom>
          <a:noFill/>
        </p:spPr>
        <p:txBody>
          <a:bodyPr wrap="square" lIns="90000" tIns="0" rIns="90000" bIns="46800" anchor="t" anchorCtr="0">
            <a:spAutoFit/>
          </a:bodyPr>
          <a:lstStyle/>
          <a:p>
            <a:pPr algn="r" defTabSz="913765">
              <a:lnSpc>
                <a:spcPct val="120000"/>
              </a:lnSpc>
              <a:defRPr/>
            </a:pPr>
            <a:r>
              <a:rPr lang="zh-CN" altLang="en-US" sz="1400" spc="150" dirty="0">
                <a:latin typeface="微软雅黑" panose="020B0503020204020204" pitchFamily="34" charset="-122"/>
                <a:ea typeface="微软雅黑" panose="020B0503020204020204" pitchFamily="34" charset="-122"/>
              </a:rPr>
              <a:t>防水材料如尺寸较小，接缝必然就较多，容易产生缝隙渗漏，因而屋面应有较大的排水坡度，以便将屋面积水迅速排除。如果屋面的防水材料覆盖面积大、接缝少而且严密，屋面的排水坡度就可以小一些。</a:t>
            </a:r>
          </a:p>
        </p:txBody>
      </p:sp>
      <p:sp>
        <p:nvSpPr>
          <p:cNvPr id="24" name="矩形 23"/>
          <p:cNvSpPr/>
          <p:nvPr>
            <p:custDataLst>
              <p:tags r:id="rId12"/>
            </p:custDataLst>
          </p:nvPr>
        </p:nvSpPr>
        <p:spPr>
          <a:xfrm>
            <a:off x="302260" y="1842135"/>
            <a:ext cx="3496310" cy="784860"/>
          </a:xfrm>
          <a:prstGeom prst="rect">
            <a:avLst/>
          </a:prstGeom>
        </p:spPr>
        <p:txBody>
          <a:bodyPr wrap="square" lIns="90000" tIns="46800" rIns="90000" bIns="0" anchor="b" anchorCtr="0">
            <a:spAutoFit/>
          </a:bodyPr>
          <a:lstStyle/>
          <a:p>
            <a:pPr lvl="0" algn="r" defTabSz="913765">
              <a:lnSpc>
                <a:spcPct val="120000"/>
              </a:lnSpc>
              <a:defRPr/>
            </a:pPr>
            <a:r>
              <a:rPr lang="zh-CN" altLang="en-US" sz="2000" b="1" spc="300">
                <a:solidFill>
                  <a:srgbClr val="4B5050"/>
                </a:solidFill>
                <a:latin typeface="微软雅黑" panose="020B0503020204020204" pitchFamily="34" charset="-122"/>
                <a:ea typeface="微软雅黑" panose="020B0503020204020204" pitchFamily="34" charset="-122"/>
                <a:cs typeface="+mn-ea"/>
              </a:rPr>
              <a:t>1. 屋面防水材料与排水坡度的关系</a:t>
            </a:r>
          </a:p>
        </p:txBody>
      </p:sp>
      <p:sp>
        <p:nvSpPr>
          <p:cNvPr id="17" name="任意多边形 16"/>
          <p:cNvSpPr/>
          <p:nvPr>
            <p:custDataLst>
              <p:tags r:id="rId13"/>
            </p:custDataLst>
          </p:nvPr>
        </p:nvSpPr>
        <p:spPr bwMode="auto">
          <a:xfrm>
            <a:off x="4201120" y="2582028"/>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8" name="任意多边形 17"/>
          <p:cNvSpPr/>
          <p:nvPr>
            <p:custDataLst>
              <p:tags r:id="rId14"/>
            </p:custDataLst>
          </p:nvPr>
        </p:nvSpPr>
        <p:spPr bwMode="auto">
          <a:xfrm>
            <a:off x="7583784" y="2518380"/>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文本框 18"/>
          <p:cNvSpPr txBox="1"/>
          <p:nvPr>
            <p:custDataLst>
              <p:tags r:id="rId15"/>
            </p:custDataLst>
          </p:nvPr>
        </p:nvSpPr>
        <p:spPr>
          <a:xfrm>
            <a:off x="4836795" y="4496435"/>
            <a:ext cx="2517140" cy="930910"/>
          </a:xfrm>
          <a:prstGeom prst="rect">
            <a:avLst/>
          </a:prstGeom>
          <a:noFill/>
        </p:spPr>
        <p:txBody>
          <a:bodyPr wrap="square" lIns="90000" tIns="0" rIns="90000" bIns="46800" anchor="ctr" anchorCtr="1">
            <a:spAutoFit/>
          </a:bodyPr>
          <a:lstStyle/>
          <a:p>
            <a:pPr algn="ctr">
              <a:lnSpc>
                <a:spcPct val="120000"/>
              </a:lnSpc>
              <a:spcBef>
                <a:spcPct val="0"/>
              </a:spcBef>
            </a:pPr>
            <a:r>
              <a:rPr lang="zh-CN" altLang="en-US" sz="1200" kern="0" dirty="0">
                <a:solidFill>
                  <a:schemeClr val="tx1"/>
                </a:solidFill>
                <a:uFillTx/>
                <a:latin typeface="微软雅黑" panose="020B0503020204020204" pitchFamily="34" charset="-122"/>
                <a:ea typeface="微软雅黑" panose="020B0503020204020204" pitchFamily="34" charset="-122"/>
              </a:rPr>
              <a:t>屋顶的坡度大小是由很多因素决定的，主要与屋面选用的材料、屋顶构造做法、当地的气候条件、建筑造型要求以及经济因素等有关。</a:t>
            </a:r>
          </a:p>
        </p:txBody>
      </p:sp>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屋顶坡度的影响因素</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屋顶坡度的影响因素</a:t>
            </a:r>
          </a:p>
        </p:txBody>
      </p:sp>
      <p:pic>
        <p:nvPicPr>
          <p:cNvPr id="4" name="图片 3"/>
          <p:cNvPicPr>
            <a:picLocks noChangeAspect="1"/>
          </p:cNvPicPr>
          <p:nvPr/>
        </p:nvPicPr>
        <p:blipFill>
          <a:blip r:embed="rId3"/>
          <a:stretch>
            <a:fillRect/>
          </a:stretch>
        </p:blipFill>
        <p:spPr>
          <a:xfrm>
            <a:off x="3333750" y="1366520"/>
            <a:ext cx="5524500" cy="5019675"/>
          </a:xfrm>
          <a:prstGeom prst="rect">
            <a:avLst/>
          </a:prstGeom>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7" name="图形 3"/>
          <p:cNvPicPr>
            <a:picLocks noChangeAspect="1"/>
          </p:cNvPicPr>
          <p:nvPr>
            <p:custDataLst>
              <p:tags r:id="rId3"/>
            </p:custDataLst>
          </p:nvPr>
        </p:nvPicPr>
        <p:blipFill>
          <a:blip r:embed="rId8"/>
          <a:stretch>
            <a:fillRect/>
          </a:stretch>
        </p:blipFill>
        <p:spPr>
          <a:xfrm rot="10800000">
            <a:off x="10712543" y="762587"/>
            <a:ext cx="869950" cy="746935"/>
          </a:xfrm>
          <a:prstGeom prst="rect">
            <a:avLst/>
          </a:prstGeom>
        </p:spPr>
      </p:pic>
      <p:sp>
        <p:nvSpPr>
          <p:cNvPr id="4" name="文本框 3"/>
          <p:cNvSpPr txBox="1"/>
          <p:nvPr>
            <p:custDataLst>
              <p:tags r:id="rId4"/>
            </p:custDataLst>
          </p:nvPr>
        </p:nvSpPr>
        <p:spPr>
          <a:xfrm>
            <a:off x="457200" y="1905000"/>
            <a:ext cx="3200400" cy="1056881"/>
          </a:xfrm>
          <a:prstGeom prst="rect">
            <a:avLst/>
          </a:prstGeom>
          <a:noFill/>
        </p:spPr>
        <p:txBody>
          <a:bodyPr wrap="square" lIns="63500" tIns="25400" rIns="63500" bIns="25400" rtlCol="0" anchor="b" anchorCtr="0">
            <a:normAutofit fontScale="85000" lnSpcReduction="10000"/>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平屋面坡度的形成</a:t>
            </a:r>
          </a:p>
        </p:txBody>
      </p:sp>
      <p:sp>
        <p:nvSpPr>
          <p:cNvPr id="11" name="Title 6"/>
          <p:cNvSpPr txBox="1"/>
          <p:nvPr>
            <p:custDataLst>
              <p:tags r:id="rId5"/>
            </p:custDataLst>
          </p:nvPr>
        </p:nvSpPr>
        <p:spPr>
          <a:xfrm>
            <a:off x="457200" y="3266681"/>
            <a:ext cx="3200400" cy="1991119"/>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平屋顶坡度的形成，一般有垫置坡度和搁置坡度两种形式，如图2-7-9 所示。</a:t>
            </a:r>
          </a:p>
        </p:txBody>
      </p:sp>
      <p:pic>
        <p:nvPicPr>
          <p:cNvPr id="7" name="图片 6"/>
          <p:cNvPicPr>
            <a:picLocks noChangeAspect="1"/>
          </p:cNvPicPr>
          <p:nvPr>
            <p:custDataLst>
              <p:tags r:id="rId6"/>
            </p:custDataLst>
          </p:nvPr>
        </p:nvPicPr>
        <p:blipFill rotWithShape="1">
          <a:blip r:embed="rId9"/>
          <a:srcRect t="-762" b="-2291"/>
          <a:stretch>
            <a:fillRect/>
          </a:stretch>
        </p:blipFill>
        <p:spPr>
          <a:xfrm>
            <a:off x="4724400" y="1811020"/>
            <a:ext cx="6858000" cy="3594100"/>
          </a:xfrm>
          <a:custGeom>
            <a:avLst/>
            <a:gdLst/>
            <a:ahLst/>
            <a:cxnLst>
              <a:cxn ang="3">
                <a:pos x="hc" y="t"/>
              </a:cxn>
              <a:cxn ang="cd2">
                <a:pos x="l" y="vc"/>
              </a:cxn>
              <a:cxn ang="cd4">
                <a:pos x="hc" y="b"/>
              </a:cxn>
              <a:cxn ang="0">
                <a:pos x="r" y="vc"/>
              </a:cxn>
            </a:cxnLst>
            <a:rect l="l" t="t" r="r" b="b"/>
            <a:pathLst>
              <a:path w="10800" h="5040">
                <a:moveTo>
                  <a:pt x="0" y="0"/>
                </a:moveTo>
                <a:lnTo>
                  <a:pt x="10800" y="0"/>
                </a:lnTo>
                <a:lnTo>
                  <a:pt x="108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52"/>
          <p:cNvSpPr/>
          <p:nvPr>
            <p:custDataLst>
              <p:tags r:id="rId2"/>
            </p:custDataLst>
          </p:nvPr>
        </p:nvSpPr>
        <p:spPr>
          <a:xfrm>
            <a:off x="1491550" y="-12700"/>
            <a:ext cx="36000" cy="4451480"/>
          </a:xfrm>
          <a:prstGeom prst="roundRect">
            <a:avLst>
              <a:gd name="adj" fmla="val 50000"/>
            </a:avLst>
          </a:prstGeom>
          <a:solidFill>
            <a:srgbClr val="6E58A4"/>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47" name="ï$ḻiďê"/>
          <p:cNvSpPr txBox="1"/>
          <p:nvPr>
            <p:custDataLst>
              <p:tags r:id="rId3"/>
            </p:custDataLst>
          </p:nvPr>
        </p:nvSpPr>
        <p:spPr bwMode="auto">
          <a:xfrm>
            <a:off x="2246630" y="2047664"/>
            <a:ext cx="2007870" cy="58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1. 垫置坡度</a:t>
            </a:r>
          </a:p>
        </p:txBody>
      </p:sp>
      <p:sp>
        <p:nvSpPr>
          <p:cNvPr id="48" name="文本框 5"/>
          <p:cNvSpPr txBox="1"/>
          <p:nvPr>
            <p:custDataLst>
              <p:tags r:id="rId4"/>
            </p:custDataLst>
          </p:nvPr>
        </p:nvSpPr>
        <p:spPr>
          <a:xfrm>
            <a:off x="2246630" y="2668830"/>
            <a:ext cx="4458970" cy="152336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a:lnSpc>
                <a:spcPct val="150000"/>
              </a:lnSpc>
            </a:pPr>
            <a:r>
              <a:rPr lang="zh-CN" altLang="en-US" sz="1600">
                <a:solidFill>
                  <a:srgbClr val="FCFCFC">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垫置坡度也称材料找坡或填坡。在屋顶结构层上采用轻质的材料如焦渣混凝土、炉渣水泥或炉渣石灰等来垫置，但垫置坡度不要太大，宜为2%，形成屋面的排水坡度，上面再做找平层和防水层。</a:t>
            </a:r>
          </a:p>
        </p:txBody>
      </p:sp>
      <p:grpSp>
        <p:nvGrpSpPr>
          <p:cNvPr id="2" name="组合 1"/>
          <p:cNvGrpSpPr/>
          <p:nvPr>
            <p:custDataLst>
              <p:tags r:id="rId5"/>
            </p:custDataLst>
          </p:nvPr>
        </p:nvGrpSpPr>
        <p:grpSpPr>
          <a:xfrm>
            <a:off x="1054735" y="1931670"/>
            <a:ext cx="925830" cy="949960"/>
            <a:chOff x="1661" y="3042"/>
            <a:chExt cx="1458" cy="1496"/>
          </a:xfrm>
          <a:solidFill>
            <a:srgbClr val="6E58A4"/>
          </a:solidFill>
        </p:grpSpPr>
        <p:sp>
          <p:nvSpPr>
            <p:cNvPr id="44" name="椭圆 43"/>
            <p:cNvSpPr/>
            <p:nvPr>
              <p:custDataLst>
                <p:tags r:id="rId14"/>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6" name="泪滴形 5"/>
            <p:cNvSpPr/>
            <p:nvPr>
              <p:custDataLst>
                <p:tags r:id="rId15"/>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19" name="图形 18"/>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1229650" y="2118650"/>
            <a:ext cx="576000" cy="576000"/>
          </a:xfrm>
          <a:prstGeom prst="rect">
            <a:avLst/>
          </a:prstGeom>
        </p:spPr>
      </p:pic>
      <p:sp>
        <p:nvSpPr>
          <p:cNvPr id="22" name="ï$ḻiďê"/>
          <p:cNvSpPr txBox="1"/>
          <p:nvPr>
            <p:custDataLst>
              <p:tags r:id="rId7"/>
            </p:custDataLst>
          </p:nvPr>
        </p:nvSpPr>
        <p:spPr bwMode="auto">
          <a:xfrm>
            <a:off x="2247583" y="4205584"/>
            <a:ext cx="2007870" cy="58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lvl="0" defTabSz="913765">
              <a:buSzPct val="25000"/>
              <a:defRPr/>
            </a:pPr>
            <a:r>
              <a:rPr lang="en-US" altLang="zh-CN" sz="2400" b="1" spc="120">
                <a:solidFill>
                  <a:srgbClr val="283149"/>
                </a:solidFill>
                <a:latin typeface="Arial" panose="020B0604020202020204" pitchFamily="34" charset="0"/>
                <a:ea typeface="微软雅黑" panose="020B0503020204020204" pitchFamily="34" charset="-122"/>
                <a:cs typeface="Arial" panose="020B0604020202020204" pitchFamily="34" charset="0"/>
              </a:rPr>
              <a:t>2. 搁置坡度</a:t>
            </a:r>
          </a:p>
        </p:txBody>
      </p:sp>
      <p:sp>
        <p:nvSpPr>
          <p:cNvPr id="23" name="文本框 5"/>
          <p:cNvSpPr txBox="1"/>
          <p:nvPr>
            <p:custDataLst>
              <p:tags r:id="rId8"/>
            </p:custDataLst>
          </p:nvPr>
        </p:nvSpPr>
        <p:spPr>
          <a:xfrm>
            <a:off x="2247583" y="4826750"/>
            <a:ext cx="4458970" cy="152336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pitchFamily="34" charset="-122"/>
                <a:cs typeface="+mn-ea"/>
              </a:defRPr>
            </a:lvl9pPr>
          </a:lstStyle>
          <a:p>
            <a:pPr>
              <a:lnSpc>
                <a:spcPct val="150000"/>
              </a:lnSpc>
            </a:pPr>
            <a:r>
              <a:rPr lang="zh-CN" altLang="en-US" sz="1600">
                <a:solidFill>
                  <a:srgbClr val="FCFCFC">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搁置坡度也称结构找坡。屋顶的结构层根据排水坡度搁置成倾斜的位置，这种做法不需另加找坡层，荷载轻、施工简便、造价低，但室内顶棚是倾斜的，室内空间高度不相等，需设悬挂顶棚。</a:t>
            </a:r>
          </a:p>
        </p:txBody>
      </p:sp>
      <p:grpSp>
        <p:nvGrpSpPr>
          <p:cNvPr id="24" name="组合 23"/>
          <p:cNvGrpSpPr/>
          <p:nvPr>
            <p:custDataLst>
              <p:tags r:id="rId9"/>
            </p:custDataLst>
          </p:nvPr>
        </p:nvGrpSpPr>
        <p:grpSpPr>
          <a:xfrm>
            <a:off x="1055688" y="4089590"/>
            <a:ext cx="925830" cy="949960"/>
            <a:chOff x="1661" y="3042"/>
            <a:chExt cx="1458" cy="1496"/>
          </a:xfrm>
          <a:solidFill>
            <a:srgbClr val="5667C1"/>
          </a:solidFill>
        </p:grpSpPr>
        <p:sp>
          <p:nvSpPr>
            <p:cNvPr id="25" name="椭圆 24"/>
            <p:cNvSpPr/>
            <p:nvPr>
              <p:custDataLst>
                <p:tags r:id="rId12"/>
              </p:custDataLst>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sp>
          <p:nvSpPr>
            <p:cNvPr id="26" name="泪滴形 25"/>
            <p:cNvSpPr/>
            <p:nvPr>
              <p:custDataLst>
                <p:tags r:id="rId13"/>
              </p:custDataLst>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a:endParaRPr lang="zh-CN" altLang="en-US"/>
            </a:p>
          </p:txBody>
        </p:sp>
      </p:grpSp>
      <p:pic>
        <p:nvPicPr>
          <p:cNvPr id="27" name="图形 26"/>
          <p:cNvPicPr>
            <a:picLocks noChangeAspect="1"/>
          </p:cNvPicPr>
          <p:nvPr>
            <p:custDataLst>
              <p:tags r:id="rId10"/>
            </p:custDataLst>
          </p:nvPr>
        </p:nvPicPr>
        <p:blipFill>
          <a:blip r:embed="rId17" cstate="print">
            <a:extLst>
              <a:ext uri="{28A0092B-C50C-407E-A947-70E740481C1C}">
                <a14:useLocalDpi xmlns:a14="http://schemas.microsoft.com/office/drawing/2010/main" val="0"/>
              </a:ext>
            </a:extLst>
          </a:blip>
          <a:stretch>
            <a:fillRect/>
          </a:stretch>
        </p:blipFill>
        <p:spPr>
          <a:xfrm>
            <a:off x="1230603" y="4276570"/>
            <a:ext cx="576000" cy="576000"/>
          </a:xfrm>
          <a:prstGeom prst="rect">
            <a:avLst/>
          </a:prstGeom>
        </p:spPr>
      </p:pic>
      <p:pic>
        <p:nvPicPr>
          <p:cNvPr id="17" name="图片 16"/>
          <p:cNvPicPr>
            <a:picLocks noChangeAspect="1"/>
          </p:cNvPicPr>
          <p:nvPr>
            <p:custDataLst>
              <p:tags r:id="rId11"/>
            </p:custDataLst>
          </p:nvPr>
        </p:nvPicPr>
        <p:blipFill rotWithShape="1">
          <a:blip r:embed="rId18">
            <a:extLst>
              <a:ext uri="{28A0092B-C50C-407E-A947-70E740481C1C}">
                <a14:useLocalDpi xmlns:a14="http://schemas.microsoft.com/office/drawing/2010/main" val="0"/>
              </a:ext>
            </a:extLst>
          </a:blip>
          <a:srcRect/>
          <a:stretch>
            <a:fillRect/>
          </a:stretch>
        </p:blipFill>
        <p:spPr>
          <a:xfrm>
            <a:off x="7745653" y="1251490"/>
            <a:ext cx="3420716" cy="4344130"/>
          </a:xfrm>
          <a:prstGeom prst="rect">
            <a:avLst/>
          </a:prstGeom>
        </p:spPr>
      </p:pic>
    </p:spTree>
    <p:custDataLst>
      <p:tags r:id="rId1"/>
    </p:custData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2"/>
          <p:cNvSpPr txBox="1"/>
          <p:nvPr/>
        </p:nvSpPr>
        <p:spPr>
          <a:xfrm>
            <a:off x="1634490"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单元一  民用建筑构造概述</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单元二  基础与基础图识读</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sym typeface="+mn-ea"/>
              </a:rPr>
              <a:t>单元三  </a:t>
            </a: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墙体</a:t>
            </a:r>
            <a:endParaRPr lang="en-US" altLang="zh-CN" sz="2400" b="1" dirty="0" smtClean="0">
              <a:solidFill>
                <a:schemeClr val="accent1"/>
              </a:solidFill>
              <a:latin typeface="微软雅黑" panose="020B0503020204020204" pitchFamily="34" charset="-122"/>
              <a:ea typeface="微软雅黑" panose="020B0503020204020204" pitchFamily="34" charset="-122"/>
              <a:sym typeface="+mn-ea"/>
            </a:endParaRPr>
          </a:p>
          <a:p>
            <a:pPr marL="609600" indent="-609600">
              <a:lnSpc>
                <a:spcPct val="200000"/>
              </a:lnSpc>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单元四  楼（地）</a:t>
            </a:r>
            <a:r>
              <a:rPr lang="zh-CN" altLang="en-US" sz="2400" b="1" dirty="0" smtClean="0">
                <a:solidFill>
                  <a:schemeClr val="accent1"/>
                </a:solidFill>
                <a:latin typeface="微软雅黑" panose="020B0503020204020204" pitchFamily="34" charset="-122"/>
                <a:ea typeface="微软雅黑" panose="020B0503020204020204" pitchFamily="34" charset="-122"/>
              </a:rPr>
              <a:t>面</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 name="TextBox 52"/>
          <p:cNvSpPr txBox="1"/>
          <p:nvPr/>
        </p:nvSpPr>
        <p:spPr>
          <a:xfrm>
            <a:off x="6660787" y="2930616"/>
            <a:ext cx="4460240" cy="3042198"/>
          </a:xfrm>
          <a:prstGeom prst="rect">
            <a:avLst/>
          </a:prstGeom>
          <a:noFill/>
        </p:spPr>
        <p:txBody>
          <a:bodyPr wrap="square" lIns="86697" tIns="43348" rIns="86697" bIns="43348" rtlCol="0">
            <a:spAutoFit/>
          </a:bodyPr>
          <a:lstStyle/>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sym typeface="+mn-ea"/>
              </a:rPr>
              <a:t>单元</a:t>
            </a:r>
            <a:r>
              <a:rPr lang="zh-CN" altLang="en-US" sz="2400" b="1" dirty="0">
                <a:solidFill>
                  <a:schemeClr val="accent1"/>
                </a:solidFill>
                <a:latin typeface="微软雅黑" panose="020B0503020204020204" pitchFamily="34" charset="-122"/>
                <a:ea typeface="微软雅黑" panose="020B0503020204020204" pitchFamily="34" charset="-122"/>
                <a:sym typeface="+mn-ea"/>
              </a:rPr>
              <a:t>五  楼梯</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单元六  门窗识图</a:t>
            </a:r>
          </a:p>
          <a:p>
            <a:pPr marL="609600" indent="-609600" algn="l">
              <a:lnSpc>
                <a:spcPct val="200000"/>
              </a:lnSpc>
              <a:buFont typeface="Wingdings" panose="05000000000000000000" pitchFamily="2" charset="2"/>
              <a:buBlip>
                <a:blip r:embed="rId2"/>
              </a:buBlip>
            </a:pPr>
            <a:r>
              <a:rPr lang="zh-CN" altLang="en-US" sz="2400" b="1" dirty="0">
                <a:solidFill>
                  <a:schemeClr val="accent1"/>
                </a:solidFill>
                <a:latin typeface="微软雅黑" panose="020B0503020204020204" pitchFamily="34" charset="-122"/>
                <a:ea typeface="微软雅黑" panose="020B0503020204020204" pitchFamily="34" charset="-122"/>
              </a:rPr>
              <a:t>单元七  </a:t>
            </a:r>
            <a:r>
              <a:rPr lang="zh-CN" altLang="en-US" sz="2400" b="1" dirty="0" smtClean="0">
                <a:solidFill>
                  <a:schemeClr val="accent1"/>
                </a:solidFill>
                <a:latin typeface="微软雅黑" panose="020B0503020204020204" pitchFamily="34" charset="-122"/>
                <a:ea typeface="微软雅黑" panose="020B0503020204020204" pitchFamily="34" charset="-122"/>
              </a:rPr>
              <a:t>屋顶</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609600" indent="-609600" algn="l">
              <a:lnSpc>
                <a:spcPct val="200000"/>
              </a:lnSpc>
              <a:buFont typeface="Wingdings" panose="05000000000000000000" pitchFamily="2" charset="2"/>
              <a:buBlip>
                <a:blip r:embed="rId2"/>
              </a:buBlip>
            </a:pPr>
            <a:r>
              <a:rPr lang="zh-CN" altLang="en-US" sz="2400" b="1" dirty="0" smtClean="0">
                <a:solidFill>
                  <a:schemeClr val="accent1"/>
                </a:solidFill>
                <a:latin typeface="微软雅黑" panose="020B0503020204020204" pitchFamily="34" charset="-122"/>
                <a:ea typeface="微软雅黑" panose="020B0503020204020204" pitchFamily="34" charset="-122"/>
              </a:rPr>
              <a:t>单元八  配式结构识图</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436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custDataLst>
              <p:tags r:id="rId2"/>
            </p:custDataLst>
          </p:nvPr>
        </p:nvGrpSpPr>
        <p:grpSpPr>
          <a:xfrm>
            <a:off x="5146204" y="2151852"/>
            <a:ext cx="1432811" cy="1432810"/>
            <a:chOff x="5094801" y="2736797"/>
            <a:chExt cx="1053526" cy="1053525"/>
          </a:xfrm>
        </p:grpSpPr>
        <p:sp>
          <p:nvSpPr>
            <p:cNvPr id="4" name="弧形 3"/>
            <p:cNvSpPr/>
            <p:nvPr>
              <p:custDataLst>
                <p:tags r:id="rId19"/>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20"/>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3"/>
            </p:custDataLst>
          </p:nvPr>
        </p:nvGrpSpPr>
        <p:grpSpPr>
          <a:xfrm>
            <a:off x="6452023" y="2741264"/>
            <a:ext cx="1432811" cy="1432810"/>
            <a:chOff x="6019228" y="2933039"/>
            <a:chExt cx="1432811" cy="1432810"/>
          </a:xfrm>
        </p:grpSpPr>
        <p:sp>
          <p:nvSpPr>
            <p:cNvPr id="8" name="弧形 7"/>
            <p:cNvSpPr/>
            <p:nvPr>
              <p:custDataLst>
                <p:tags r:id="rId17"/>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18"/>
              </p:custDataLst>
            </p:nvPr>
          </p:nvSpPr>
          <p:spPr>
            <a:xfrm>
              <a:off x="6146220" y="3060032"/>
              <a:ext cx="1178826" cy="1178827"/>
            </a:xfrm>
            <a:prstGeom prst="ellipse">
              <a:avLst/>
            </a:prstGeom>
            <a:solidFill>
              <a:srgbClr val="F5AA1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4"/>
            </p:custDataLst>
          </p:nvPr>
        </p:nvGrpSpPr>
        <p:grpSpPr>
          <a:xfrm>
            <a:off x="4346091" y="3565159"/>
            <a:ext cx="1828071" cy="1828070"/>
            <a:chOff x="3913296" y="3756934"/>
            <a:chExt cx="1828071" cy="1828070"/>
          </a:xfrm>
        </p:grpSpPr>
        <p:sp>
          <p:nvSpPr>
            <p:cNvPr id="11" name="弧形 10"/>
            <p:cNvSpPr/>
            <p:nvPr>
              <p:custDataLst>
                <p:tags r:id="rId15"/>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16"/>
              </p:custDataLst>
            </p:nvPr>
          </p:nvSpPr>
          <p:spPr>
            <a:xfrm>
              <a:off x="4043963" y="3892072"/>
              <a:ext cx="1565611" cy="1565613"/>
            </a:xfrm>
            <a:prstGeom prst="ellipse">
              <a:avLst/>
            </a:prstGeom>
            <a:solidFill>
              <a:srgbClr val="4B5050"/>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5"/>
            </p:custDataLst>
          </p:nvPr>
        </p:nvGrpSpPr>
        <p:grpSpPr>
          <a:xfrm>
            <a:off x="6017838" y="4195782"/>
            <a:ext cx="2080409" cy="2080407"/>
            <a:chOff x="5585043" y="4387557"/>
            <a:chExt cx="2080409" cy="2080407"/>
          </a:xfrm>
        </p:grpSpPr>
        <p:sp>
          <p:nvSpPr>
            <p:cNvPr id="16" name="弧形 15"/>
            <p:cNvSpPr/>
            <p:nvPr>
              <p:custDataLst>
                <p:tags r:id="rId13"/>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4"/>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6"/>
            </p:custDataLst>
          </p:nvPr>
        </p:nvSpPr>
        <p:spPr bwMode="auto">
          <a:xfrm>
            <a:off x="6958310" y="3114468"/>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7"/>
            </p:custDataLst>
          </p:nvPr>
        </p:nvSpPr>
        <p:spPr bwMode="auto">
          <a:xfrm>
            <a:off x="4910495" y="417407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22" name="文本框 21"/>
          <p:cNvSpPr txBox="1"/>
          <p:nvPr>
            <p:custDataLst>
              <p:tags r:id="rId8"/>
            </p:custDataLst>
          </p:nvPr>
        </p:nvSpPr>
        <p:spPr>
          <a:xfrm>
            <a:off x="3438526" y="759611"/>
            <a:ext cx="5314950" cy="633187"/>
          </a:xfrm>
          <a:prstGeom prst="rect">
            <a:avLst/>
          </a:prstGeom>
          <a:noFill/>
          <a:effectLst/>
        </p:spPr>
        <p:txBody>
          <a:bodyPr wrap="square" rtlCol="0" anchor="t">
            <a:normAutofit lnSpcReduction="10000"/>
          </a:bodyPr>
          <a:lstStyle/>
          <a:p>
            <a:pPr algn="ctr">
              <a:lnSpc>
                <a:spcPct val="120000"/>
              </a:lnSpc>
            </a:pPr>
            <a:r>
              <a:rPr lang="zh-CN" altLang="en-US" sz="32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屋面排水</a:t>
            </a:r>
          </a:p>
        </p:txBody>
      </p:sp>
      <p:sp>
        <p:nvSpPr>
          <p:cNvPr id="23" name="文本框 22"/>
          <p:cNvSpPr txBox="1"/>
          <p:nvPr>
            <p:custDataLst>
              <p:tags r:id="rId9"/>
            </p:custDataLst>
          </p:nvPr>
        </p:nvSpPr>
        <p:spPr>
          <a:xfrm>
            <a:off x="971955" y="294322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2000" b="1" spc="300">
                <a:solidFill>
                  <a:srgbClr val="4B5050"/>
                </a:solidFill>
                <a:latin typeface="Arial" panose="020B0604020202020204" pitchFamily="34" charset="0"/>
                <a:ea typeface="微软雅黑" panose="020B0503020204020204" pitchFamily="34" charset="-122"/>
                <a:cs typeface="+mn-ea"/>
                <a:sym typeface="Arial" panose="020B0604020202020204" pitchFamily="34" charset="0"/>
              </a:rPr>
              <a:t>1. 屋面的防水等级</a:t>
            </a:r>
          </a:p>
        </p:txBody>
      </p:sp>
      <p:sp>
        <p:nvSpPr>
          <p:cNvPr id="25" name="文本框 24"/>
          <p:cNvSpPr txBox="1"/>
          <p:nvPr>
            <p:custDataLst>
              <p:tags r:id="rId10"/>
            </p:custDataLst>
          </p:nvPr>
        </p:nvSpPr>
        <p:spPr>
          <a:xfrm>
            <a:off x="692785" y="3519805"/>
            <a:ext cx="3447415" cy="11245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为了使屋面防水经济合理，我国根据建筑物的性质、重要性程度、使用功能要求、防水屋面耐用年限等，将屋面防水分为四个等级。</a:t>
            </a:r>
          </a:p>
        </p:txBody>
      </p:sp>
      <p:sp>
        <p:nvSpPr>
          <p:cNvPr id="36" name="文本框 35"/>
          <p:cNvSpPr txBox="1"/>
          <p:nvPr>
            <p:custDataLst>
              <p:tags r:id="rId11"/>
            </p:custDataLst>
          </p:nvPr>
        </p:nvSpPr>
        <p:spPr>
          <a:xfrm>
            <a:off x="8272609" y="246443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2000" b="1" spc="300">
                <a:solidFill>
                  <a:srgbClr val="F5AA19"/>
                </a:solidFill>
                <a:latin typeface="Arial" panose="020B0604020202020204" pitchFamily="34" charset="0"/>
                <a:ea typeface="微软雅黑" panose="020B0503020204020204" pitchFamily="34" charset="-122"/>
                <a:cs typeface="+mn-ea"/>
                <a:sym typeface="Arial" panose="020B0604020202020204" pitchFamily="34" charset="0"/>
              </a:rPr>
              <a:t>2. 排水方式</a:t>
            </a:r>
          </a:p>
        </p:txBody>
      </p:sp>
      <p:sp>
        <p:nvSpPr>
          <p:cNvPr id="37" name="文本框 36"/>
          <p:cNvSpPr txBox="1"/>
          <p:nvPr>
            <p:custDataLst>
              <p:tags r:id="rId12"/>
            </p:custDataLst>
          </p:nvPr>
        </p:nvSpPr>
        <p:spPr>
          <a:xfrm>
            <a:off x="8272609" y="3040799"/>
            <a:ext cx="3168000" cy="11245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平屋顶坡度较小，排水较困难，为了尽快将雨水排出屋面，需组织好屋面的排水系统。屋面排水有无组织排水和有组织排水两种方式。</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1885" y="389255"/>
            <a:ext cx="105657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屋面防水应按所要求的等级进行设防，如表 2-7-1 所示。</a:t>
            </a:r>
          </a:p>
        </p:txBody>
      </p:sp>
      <p:pic>
        <p:nvPicPr>
          <p:cNvPr id="6" name="图片 5"/>
          <p:cNvPicPr>
            <a:picLocks noChangeAspect="1"/>
          </p:cNvPicPr>
          <p:nvPr/>
        </p:nvPicPr>
        <p:blipFill>
          <a:blip r:embed="rId2"/>
          <a:stretch>
            <a:fillRect/>
          </a:stretch>
        </p:blipFill>
        <p:spPr>
          <a:xfrm>
            <a:off x="1353820" y="1033145"/>
            <a:ext cx="9484135" cy="576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4899862" y="2578758"/>
            <a:ext cx="2392275" cy="1869912"/>
            <a:chOff x="5257220" y="2868176"/>
            <a:chExt cx="1683270" cy="1315721"/>
          </a:xfrm>
        </p:grpSpPr>
        <p:sp>
          <p:nvSpPr>
            <p:cNvPr id="8" name="PA-任意多边形 81"/>
            <p:cNvSpPr/>
            <p:nvPr>
              <p:custDataLst>
                <p:tags r:id="rId18"/>
              </p:custDataLst>
            </p:nvPr>
          </p:nvSpPr>
          <p:spPr bwMode="auto">
            <a:xfrm>
              <a:off x="5394195" y="387570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9" name="PA-任意多边形 82"/>
            <p:cNvSpPr/>
            <p:nvPr>
              <p:custDataLst>
                <p:tags r:id="rId19"/>
              </p:custDataLst>
            </p:nvPr>
          </p:nvSpPr>
          <p:spPr bwMode="auto">
            <a:xfrm>
              <a:off x="5302117" y="388407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0" name="PA-任意多边形 86"/>
            <p:cNvSpPr/>
            <p:nvPr>
              <p:custDataLst>
                <p:tags r:id="rId20"/>
              </p:custDataLst>
            </p:nvPr>
          </p:nvSpPr>
          <p:spPr bwMode="auto">
            <a:xfrm>
              <a:off x="5266352" y="398223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1" name="PA-任意多边形 87"/>
            <p:cNvSpPr/>
            <p:nvPr>
              <p:custDataLst>
                <p:tags r:id="rId21"/>
              </p:custDataLst>
            </p:nvPr>
          </p:nvSpPr>
          <p:spPr bwMode="auto">
            <a:xfrm>
              <a:off x="5338644" y="388407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2" name="PA-任意多边形 88"/>
            <p:cNvSpPr/>
            <p:nvPr>
              <p:custDataLst>
                <p:tags r:id="rId22"/>
              </p:custDataLst>
            </p:nvPr>
          </p:nvSpPr>
          <p:spPr bwMode="auto">
            <a:xfrm>
              <a:off x="5343971" y="392212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3" name="PA-任意多边形 89"/>
            <p:cNvSpPr/>
            <p:nvPr>
              <p:custDataLst>
                <p:tags r:id="rId23"/>
              </p:custDataLst>
            </p:nvPr>
          </p:nvSpPr>
          <p:spPr bwMode="auto">
            <a:xfrm>
              <a:off x="5338644" y="395864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4" name="PA-任意多边形 90"/>
            <p:cNvSpPr/>
            <p:nvPr>
              <p:custDataLst>
                <p:tags r:id="rId24"/>
              </p:custDataLst>
            </p:nvPr>
          </p:nvSpPr>
          <p:spPr bwMode="auto">
            <a:xfrm>
              <a:off x="5327230" y="399289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5" name="PA-任意多边形 92"/>
            <p:cNvSpPr/>
            <p:nvPr>
              <p:custDataLst>
                <p:tags r:id="rId25"/>
              </p:custDataLst>
            </p:nvPr>
          </p:nvSpPr>
          <p:spPr bwMode="auto">
            <a:xfrm>
              <a:off x="5300595" y="383537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6" name="PA-任意多边形 93"/>
            <p:cNvSpPr/>
            <p:nvPr>
              <p:custDataLst>
                <p:tags r:id="rId26"/>
              </p:custDataLst>
            </p:nvPr>
          </p:nvSpPr>
          <p:spPr bwMode="auto">
            <a:xfrm>
              <a:off x="5321903" y="383917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grpSp>
          <p:nvGrpSpPr>
            <p:cNvPr id="17" name="组合 16"/>
            <p:cNvGrpSpPr/>
            <p:nvPr/>
          </p:nvGrpSpPr>
          <p:grpSpPr>
            <a:xfrm>
              <a:off x="5257220" y="2868176"/>
              <a:ext cx="1683270" cy="1315721"/>
              <a:chOff x="5257218" y="2868166"/>
              <a:chExt cx="1683271" cy="1315719"/>
            </a:xfrm>
          </p:grpSpPr>
          <p:sp>
            <p:nvSpPr>
              <p:cNvPr id="18" name="PA-矩形 120"/>
              <p:cNvSpPr/>
              <p:nvPr>
                <p:custDataLst>
                  <p:tags r:id="rId27"/>
                </p:custDataLst>
              </p:nvPr>
            </p:nvSpPr>
            <p:spPr>
              <a:xfrm>
                <a:off x="5756774" y="3182405"/>
                <a:ext cx="679669" cy="679667"/>
              </a:xfrm>
              <a:prstGeom prst="rect">
                <a:avLst/>
              </a:prstGeom>
              <a:ln>
                <a:noFill/>
              </a:ln>
            </p:spPr>
            <p:style>
              <a:lnRef idx="0">
                <a:scrgbClr r="0" g="0" b="0"/>
              </a:lnRef>
              <a:fillRef idx="0">
                <a:scrgbClr r="0" g="0" b="0"/>
              </a:fillRef>
              <a:effectRef idx="0">
                <a:scrgbClr r="0" g="0" b="0"/>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19" name="PA-任意多边形 56"/>
              <p:cNvSpPr/>
              <p:nvPr>
                <p:custDataLst>
                  <p:tags r:id="rId28"/>
                </p:custDataLst>
              </p:nvPr>
            </p:nvSpPr>
            <p:spPr bwMode="auto">
              <a:xfrm>
                <a:off x="6090483" y="3552279"/>
                <a:ext cx="358418" cy="631605"/>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0" name="PA-任意多边形 57"/>
              <p:cNvSpPr/>
              <p:nvPr>
                <p:custDataLst>
                  <p:tags r:id="rId29"/>
                </p:custDataLst>
              </p:nvPr>
            </p:nvSpPr>
            <p:spPr bwMode="auto">
              <a:xfrm>
                <a:off x="6274637" y="3624571"/>
                <a:ext cx="303628" cy="474846"/>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1" name="PA-任意多边形 58"/>
              <p:cNvSpPr/>
              <p:nvPr>
                <p:custDataLst>
                  <p:tags r:id="rId30"/>
                </p:custDataLst>
              </p:nvPr>
            </p:nvSpPr>
            <p:spPr bwMode="auto">
              <a:xfrm>
                <a:off x="6385740" y="3882539"/>
                <a:ext cx="379725" cy="211549"/>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2" name="PA-任意多边形 59"/>
              <p:cNvSpPr/>
              <p:nvPr>
                <p:custDataLst>
                  <p:tags r:id="rId31"/>
                </p:custDataLst>
              </p:nvPr>
            </p:nvSpPr>
            <p:spPr bwMode="auto">
              <a:xfrm>
                <a:off x="6094287" y="2868167"/>
                <a:ext cx="307432" cy="642259"/>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3" name="PA-任意多边形 60"/>
              <p:cNvSpPr/>
              <p:nvPr>
                <p:custDataLst>
                  <p:tags r:id="rId32"/>
                </p:custDataLst>
              </p:nvPr>
            </p:nvSpPr>
            <p:spPr bwMode="auto">
              <a:xfrm>
                <a:off x="5748806" y="3552280"/>
                <a:ext cx="358418" cy="631605"/>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4" name="PA-任意多边形 61"/>
              <p:cNvSpPr/>
              <p:nvPr>
                <p:custDataLst>
                  <p:tags r:id="rId33"/>
                </p:custDataLst>
              </p:nvPr>
            </p:nvSpPr>
            <p:spPr bwMode="auto">
              <a:xfrm>
                <a:off x="5946659" y="3435091"/>
                <a:ext cx="302106" cy="535723"/>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5" name="PA-任意多边形 62"/>
              <p:cNvSpPr/>
              <p:nvPr>
                <p:custDataLst>
                  <p:tags r:id="rId34"/>
                </p:custDataLst>
              </p:nvPr>
            </p:nvSpPr>
            <p:spPr bwMode="auto">
              <a:xfrm>
                <a:off x="5993840" y="3435091"/>
                <a:ext cx="208506" cy="176544"/>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6" name="PA-任意多边形 63"/>
              <p:cNvSpPr/>
              <p:nvPr>
                <p:custDataLst>
                  <p:tags r:id="rId35"/>
                </p:custDataLst>
              </p:nvPr>
            </p:nvSpPr>
            <p:spPr bwMode="auto">
              <a:xfrm>
                <a:off x="6000687" y="3435091"/>
                <a:ext cx="197853" cy="126320"/>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7" name="PA-任意多边形 64"/>
              <p:cNvSpPr/>
              <p:nvPr>
                <p:custDataLst>
                  <p:tags r:id="rId36"/>
                </p:custDataLst>
              </p:nvPr>
            </p:nvSpPr>
            <p:spPr bwMode="auto">
              <a:xfrm>
                <a:off x="5974054" y="3435091"/>
                <a:ext cx="124039" cy="281559"/>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8" name="PA-任意多边形 65"/>
              <p:cNvSpPr/>
              <p:nvPr>
                <p:custDataLst>
                  <p:tags r:id="rId37"/>
                </p:custDataLst>
              </p:nvPr>
            </p:nvSpPr>
            <p:spPr bwMode="auto">
              <a:xfrm>
                <a:off x="5993840" y="3435091"/>
                <a:ext cx="104253" cy="178828"/>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29" name="PA-任意多边形 66"/>
              <p:cNvSpPr/>
              <p:nvPr>
                <p:custDataLst>
                  <p:tags r:id="rId38"/>
                </p:custDataLst>
              </p:nvPr>
            </p:nvSpPr>
            <p:spPr bwMode="auto">
              <a:xfrm>
                <a:off x="6000687" y="3435091"/>
                <a:ext cx="97404" cy="126320"/>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0" name="PA-任意多边形 67"/>
              <p:cNvSpPr/>
              <p:nvPr>
                <p:custDataLst>
                  <p:tags r:id="rId39"/>
                </p:custDataLst>
              </p:nvPr>
            </p:nvSpPr>
            <p:spPr bwMode="auto">
              <a:xfrm>
                <a:off x="6018951" y="3611635"/>
                <a:ext cx="159804" cy="101209"/>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1" name="PA-任意多边形 68"/>
              <p:cNvSpPr/>
              <p:nvPr>
                <p:custDataLst>
                  <p:tags r:id="rId40"/>
                </p:custDataLst>
              </p:nvPr>
            </p:nvSpPr>
            <p:spPr bwMode="auto">
              <a:xfrm>
                <a:off x="6061566" y="3648162"/>
                <a:ext cx="73814" cy="340914"/>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2" name="PA-任意多边形 69"/>
              <p:cNvSpPr/>
              <p:nvPr>
                <p:custDataLst>
                  <p:tags r:id="rId41"/>
                </p:custDataLst>
              </p:nvPr>
            </p:nvSpPr>
            <p:spPr bwMode="auto">
              <a:xfrm>
                <a:off x="5793703" y="2868166"/>
                <a:ext cx="307432" cy="642259"/>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3" name="PA-任意多边形 70"/>
              <p:cNvSpPr/>
              <p:nvPr>
                <p:custDataLst>
                  <p:tags r:id="rId42"/>
                </p:custDataLst>
              </p:nvPr>
            </p:nvSpPr>
            <p:spPr bwMode="auto">
              <a:xfrm>
                <a:off x="5840124" y="3019600"/>
                <a:ext cx="509851" cy="610297"/>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4" name="PA-任意多边形 71"/>
              <p:cNvSpPr/>
              <p:nvPr>
                <p:custDataLst>
                  <p:tags r:id="rId43"/>
                </p:custDataLst>
              </p:nvPr>
            </p:nvSpPr>
            <p:spPr bwMode="auto">
              <a:xfrm>
                <a:off x="5840124" y="3019600"/>
                <a:ext cx="261014" cy="522025"/>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5" name="PA-任意多边形 72"/>
              <p:cNvSpPr/>
              <p:nvPr>
                <p:custDataLst>
                  <p:tags r:id="rId44"/>
                </p:custDataLst>
              </p:nvPr>
            </p:nvSpPr>
            <p:spPr bwMode="auto">
              <a:xfrm>
                <a:off x="5806640" y="2970897"/>
                <a:ext cx="564641" cy="227530"/>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6" name="PA-任意多边形 73"/>
              <p:cNvSpPr/>
              <p:nvPr>
                <p:custDataLst>
                  <p:tags r:id="rId45"/>
                </p:custDataLst>
              </p:nvPr>
            </p:nvSpPr>
            <p:spPr bwMode="auto">
              <a:xfrm>
                <a:off x="6056239" y="3187773"/>
                <a:ext cx="66966" cy="218398"/>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7" name="PA-任意多边形 74"/>
              <p:cNvSpPr/>
              <p:nvPr>
                <p:custDataLst>
                  <p:tags r:id="rId46"/>
                </p:custDataLst>
              </p:nvPr>
            </p:nvSpPr>
            <p:spPr bwMode="auto">
              <a:xfrm>
                <a:off x="5622486" y="3624570"/>
                <a:ext cx="304389" cy="474846"/>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8" name="PA-任意多边形 75"/>
              <p:cNvSpPr/>
              <p:nvPr>
                <p:custDataLst>
                  <p:tags r:id="rId47"/>
                </p:custDataLst>
              </p:nvPr>
            </p:nvSpPr>
            <p:spPr bwMode="auto">
              <a:xfrm>
                <a:off x="5432242" y="3882539"/>
                <a:ext cx="385052" cy="211549"/>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39" name="PA-任意多边形 76"/>
              <p:cNvSpPr/>
              <p:nvPr>
                <p:custDataLst>
                  <p:tags r:id="rId48"/>
                </p:custDataLst>
              </p:nvPr>
            </p:nvSpPr>
            <p:spPr bwMode="auto">
              <a:xfrm>
                <a:off x="5945137" y="3537819"/>
                <a:ext cx="154478" cy="139257"/>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0" name="PA-任意多边形 77"/>
              <p:cNvSpPr/>
              <p:nvPr>
                <p:custDataLst>
                  <p:tags r:id="rId49"/>
                </p:custDataLst>
              </p:nvPr>
            </p:nvSpPr>
            <p:spPr bwMode="auto">
              <a:xfrm>
                <a:off x="6099614" y="3541624"/>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1" name="PA-任意多边形 78"/>
              <p:cNvSpPr/>
              <p:nvPr>
                <p:custDataLst>
                  <p:tags r:id="rId50"/>
                </p:custDataLst>
              </p:nvPr>
            </p:nvSpPr>
            <p:spPr bwMode="auto">
              <a:xfrm>
                <a:off x="6095809" y="3552278"/>
                <a:ext cx="212311" cy="592034"/>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2" name="PA-任意多边形 79"/>
              <p:cNvSpPr/>
              <p:nvPr>
                <p:custDataLst>
                  <p:tags r:id="rId51"/>
                </p:custDataLst>
              </p:nvPr>
            </p:nvSpPr>
            <p:spPr bwMode="auto">
              <a:xfrm>
                <a:off x="5888825" y="3552277"/>
                <a:ext cx="212311" cy="592034"/>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3" name="PA-任意多边形 80"/>
              <p:cNvSpPr/>
              <p:nvPr>
                <p:custDataLst>
                  <p:tags r:id="rId52"/>
                </p:custDataLst>
              </p:nvPr>
            </p:nvSpPr>
            <p:spPr bwMode="auto">
              <a:xfrm>
                <a:off x="5291463" y="3862752"/>
                <a:ext cx="165892" cy="175023"/>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4" name="PA-任意多边形 83"/>
              <p:cNvSpPr/>
              <p:nvPr>
                <p:custDataLst>
                  <p:tags r:id="rId53"/>
                </p:custDataLst>
              </p:nvPr>
            </p:nvSpPr>
            <p:spPr bwMode="auto">
              <a:xfrm>
                <a:off x="5271677" y="3873405"/>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5" name="PA-任意多边形 84"/>
              <p:cNvSpPr/>
              <p:nvPr>
                <p:custDataLst>
                  <p:tags r:id="rId54"/>
                </p:custDataLst>
              </p:nvPr>
            </p:nvSpPr>
            <p:spPr bwMode="auto">
              <a:xfrm>
                <a:off x="5257218" y="3909931"/>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6" name="PA-任意多边形 85"/>
              <p:cNvSpPr/>
              <p:nvPr>
                <p:custDataLst>
                  <p:tags r:id="rId55"/>
                </p:custDataLst>
              </p:nvPr>
            </p:nvSpPr>
            <p:spPr bwMode="auto">
              <a:xfrm>
                <a:off x="5261022" y="3945696"/>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7" name="PA-任意多边形 91"/>
              <p:cNvSpPr/>
              <p:nvPr>
                <p:custDataLst>
                  <p:tags r:id="rId56"/>
                </p:custDataLst>
              </p:nvPr>
            </p:nvSpPr>
            <p:spPr bwMode="auto">
              <a:xfrm>
                <a:off x="5359948" y="3842966"/>
                <a:ext cx="73814" cy="72292"/>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8" name="PA-任意多边形 94"/>
              <p:cNvSpPr/>
              <p:nvPr>
                <p:custDataLst>
                  <p:tags r:id="rId57"/>
                </p:custDataLst>
              </p:nvPr>
            </p:nvSpPr>
            <p:spPr bwMode="auto">
              <a:xfrm>
                <a:off x="6740350" y="3862751"/>
                <a:ext cx="167414" cy="175023"/>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49" name="PA-任意多边形 95"/>
              <p:cNvSpPr/>
              <p:nvPr>
                <p:custDataLst>
                  <p:tags r:id="rId58"/>
                </p:custDataLst>
              </p:nvPr>
            </p:nvSpPr>
            <p:spPr bwMode="auto">
              <a:xfrm>
                <a:off x="6744155" y="3875687"/>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0" name="PA-任意多边形 96"/>
              <p:cNvSpPr/>
              <p:nvPr>
                <p:custDataLst>
                  <p:tags r:id="rId59"/>
                </p:custDataLst>
              </p:nvPr>
            </p:nvSpPr>
            <p:spPr bwMode="auto">
              <a:xfrm>
                <a:off x="6823296" y="3884057"/>
                <a:ext cx="72293" cy="137735"/>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1" name="PA-任意多边形 97"/>
              <p:cNvSpPr/>
              <p:nvPr>
                <p:custDataLst>
                  <p:tags r:id="rId60"/>
                </p:custDataLst>
              </p:nvPr>
            </p:nvSpPr>
            <p:spPr bwMode="auto">
              <a:xfrm>
                <a:off x="6833950" y="3873404"/>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2" name="PA-任意多边形 98"/>
              <p:cNvSpPr/>
              <p:nvPr>
                <p:custDataLst>
                  <p:tags r:id="rId61"/>
                </p:custDataLst>
              </p:nvPr>
            </p:nvSpPr>
            <p:spPr bwMode="auto">
              <a:xfrm>
                <a:off x="6828626" y="3909930"/>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3" name="PA-任意多边形 99"/>
              <p:cNvSpPr/>
              <p:nvPr>
                <p:custDataLst>
                  <p:tags r:id="rId62"/>
                </p:custDataLst>
              </p:nvPr>
            </p:nvSpPr>
            <p:spPr bwMode="auto">
              <a:xfrm>
                <a:off x="6833953" y="3945695"/>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4" name="PA-任意多边形 100"/>
              <p:cNvSpPr/>
              <p:nvPr>
                <p:custDataLst>
                  <p:tags r:id="rId63"/>
                </p:custDataLst>
              </p:nvPr>
            </p:nvSpPr>
            <p:spPr bwMode="auto">
              <a:xfrm>
                <a:off x="6846889" y="3982222"/>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5" name="PA-任意多边形 101"/>
              <p:cNvSpPr/>
              <p:nvPr>
                <p:custDataLst>
                  <p:tags r:id="rId64"/>
                </p:custDataLst>
              </p:nvPr>
            </p:nvSpPr>
            <p:spPr bwMode="auto">
              <a:xfrm>
                <a:off x="6837758" y="3884057"/>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6" name="PA-任意多边形 102"/>
              <p:cNvSpPr/>
              <p:nvPr>
                <p:custDataLst>
                  <p:tags r:id="rId65"/>
                </p:custDataLst>
              </p:nvPr>
            </p:nvSpPr>
            <p:spPr bwMode="auto">
              <a:xfrm>
                <a:off x="6832431" y="3922106"/>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7" name="PA-任意多边形 103"/>
              <p:cNvSpPr/>
              <p:nvPr>
                <p:custDataLst>
                  <p:tags r:id="rId66"/>
                </p:custDataLst>
              </p:nvPr>
            </p:nvSpPr>
            <p:spPr bwMode="auto">
              <a:xfrm>
                <a:off x="6837758" y="3958632"/>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8" name="PA-任意多边形 104"/>
              <p:cNvSpPr/>
              <p:nvPr>
                <p:custDataLst>
                  <p:tags r:id="rId67"/>
                </p:custDataLst>
              </p:nvPr>
            </p:nvSpPr>
            <p:spPr bwMode="auto">
              <a:xfrm>
                <a:off x="6843086" y="3992875"/>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59" name="PA-任意多边形 105"/>
              <p:cNvSpPr/>
              <p:nvPr>
                <p:custDataLst>
                  <p:tags r:id="rId68"/>
                </p:custDataLst>
              </p:nvPr>
            </p:nvSpPr>
            <p:spPr bwMode="auto">
              <a:xfrm>
                <a:off x="6763944" y="3842965"/>
                <a:ext cx="73814" cy="72292"/>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60" name="PA-任意多边形 106"/>
              <p:cNvSpPr/>
              <p:nvPr>
                <p:custDataLst>
                  <p:tags r:id="rId69"/>
                </p:custDataLst>
              </p:nvPr>
            </p:nvSpPr>
            <p:spPr bwMode="auto">
              <a:xfrm>
                <a:off x="6794384" y="3835354"/>
                <a:ext cx="102731" cy="45657"/>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61" name="PA-任意多边形 107"/>
              <p:cNvSpPr/>
              <p:nvPr>
                <p:custDataLst>
                  <p:tags r:id="rId70"/>
                </p:custDataLst>
              </p:nvPr>
            </p:nvSpPr>
            <p:spPr bwMode="auto">
              <a:xfrm>
                <a:off x="6837762" y="3839159"/>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62" name="PA-任意多边形 108"/>
              <p:cNvSpPr/>
              <p:nvPr>
                <p:custDataLst>
                  <p:tags r:id="rId71"/>
                </p:custDataLst>
              </p:nvPr>
            </p:nvSpPr>
            <p:spPr bwMode="auto">
              <a:xfrm>
                <a:off x="6112553" y="310788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grpSp>
      </p:grpSp>
      <p:cxnSp>
        <p:nvCxnSpPr>
          <p:cNvPr id="64" name="直接连接符 63"/>
          <p:cNvCxnSpPr/>
          <p:nvPr>
            <p:custDataLst>
              <p:tags r:id="rId3"/>
            </p:custDataLst>
          </p:nvPr>
        </p:nvCxnSpPr>
        <p:spPr>
          <a:xfrm>
            <a:off x="6088380" y="971550"/>
            <a:ext cx="0" cy="94297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p:nvPr>
            <p:custDataLst>
              <p:tags r:id="rId4"/>
            </p:custDataLst>
          </p:nvPr>
        </p:nvCxnSpPr>
        <p:spPr>
          <a:xfrm>
            <a:off x="6088482" y="5095875"/>
            <a:ext cx="0" cy="17621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sp>
        <p:nvSpPr>
          <p:cNvPr id="68" name="椭圆 67"/>
          <p:cNvSpPr/>
          <p:nvPr>
            <p:custDataLst>
              <p:tags r:id="rId5"/>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9" name="椭圆 68"/>
          <p:cNvSpPr/>
          <p:nvPr>
            <p:custDataLst>
              <p:tags r:id="rId6"/>
            </p:custDataLst>
          </p:nvPr>
        </p:nvSpPr>
        <p:spPr>
          <a:xfrm>
            <a:off x="6013504" y="49784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nvGrpSpPr>
          <p:cNvPr id="84" name="组合 83"/>
          <p:cNvGrpSpPr/>
          <p:nvPr>
            <p:custDataLst>
              <p:tags r:id="rId7"/>
            </p:custDataLst>
          </p:nvPr>
        </p:nvGrpSpPr>
        <p:grpSpPr>
          <a:xfrm>
            <a:off x="4306976" y="2889122"/>
            <a:ext cx="3549928" cy="970670"/>
            <a:chOff x="4317845" y="2889122"/>
            <a:chExt cx="3549928" cy="970670"/>
          </a:xfrm>
        </p:grpSpPr>
        <p:grpSp>
          <p:nvGrpSpPr>
            <p:cNvPr id="82" name="组合 81"/>
            <p:cNvGrpSpPr/>
            <p:nvPr/>
          </p:nvGrpSpPr>
          <p:grpSpPr>
            <a:xfrm>
              <a:off x="4317845" y="2893841"/>
              <a:ext cx="965950" cy="965951"/>
              <a:chOff x="4266474" y="2847337"/>
              <a:chExt cx="965950" cy="965951"/>
            </a:xfrm>
          </p:grpSpPr>
          <p:sp>
            <p:nvSpPr>
              <p:cNvPr id="78" name="PA-椭圆 175"/>
              <p:cNvSpPr/>
              <p:nvPr>
                <p:custDataLst>
                  <p:tags r:id="rId15"/>
                </p:custDataLst>
              </p:nvPr>
            </p:nvSpPr>
            <p:spPr>
              <a:xfrm flipH="1">
                <a:off x="4266474" y="2847337"/>
                <a:ext cx="965950" cy="965950"/>
              </a:xfrm>
              <a:prstGeom prst="ellipse">
                <a:avLst/>
              </a:prstGeom>
              <a:solidFill>
                <a:srgbClr val="F5AA1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77" name="任意多边形: 形状 76"/>
              <p:cNvSpPr/>
              <p:nvPr>
                <p:custDataLst>
                  <p:tags r:id="rId16"/>
                </p:custDataLst>
              </p:nvPr>
            </p:nvSpPr>
            <p:spPr>
              <a:xfrm flipH="1">
                <a:off x="4266474" y="3083963"/>
                <a:ext cx="965950" cy="729325"/>
              </a:xfrm>
              <a:custGeom>
                <a:avLst/>
                <a:gdLst>
                  <a:gd name="connsiteX0" fmla="*/ 896322 w 965950"/>
                  <a:gd name="connsiteY0" fmla="*/ 0 h 729325"/>
                  <a:gd name="connsiteX1" fmla="*/ 69628 w 965950"/>
                  <a:gd name="connsiteY1" fmla="*/ 0 h 729325"/>
                  <a:gd name="connsiteX2" fmla="*/ 37955 w 965950"/>
                  <a:gd name="connsiteY2" fmla="*/ 58354 h 729325"/>
                  <a:gd name="connsiteX3" fmla="*/ 0 w 965950"/>
                  <a:gd name="connsiteY3" fmla="*/ 246350 h 729325"/>
                  <a:gd name="connsiteX4" fmla="*/ 482975 w 965950"/>
                  <a:gd name="connsiteY4" fmla="*/ 729325 h 729325"/>
                  <a:gd name="connsiteX5" fmla="*/ 965950 w 965950"/>
                  <a:gd name="connsiteY5" fmla="*/ 246350 h 729325"/>
                  <a:gd name="connsiteX6" fmla="*/ 927996 w 965950"/>
                  <a:gd name="connsiteY6" fmla="*/ 58354 h 72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950" h="729325">
                    <a:moveTo>
                      <a:pt x="896322" y="0"/>
                    </a:moveTo>
                    <a:lnTo>
                      <a:pt x="69628" y="0"/>
                    </a:lnTo>
                    <a:lnTo>
                      <a:pt x="37955" y="58354"/>
                    </a:lnTo>
                    <a:cubicBezTo>
                      <a:pt x="13515" y="116137"/>
                      <a:pt x="0" y="179665"/>
                      <a:pt x="0" y="246350"/>
                    </a:cubicBezTo>
                    <a:cubicBezTo>
                      <a:pt x="0" y="513090"/>
                      <a:pt x="216235" y="729325"/>
                      <a:pt x="482975" y="729325"/>
                    </a:cubicBezTo>
                    <a:cubicBezTo>
                      <a:pt x="749715" y="729325"/>
                      <a:pt x="965950" y="513090"/>
                      <a:pt x="965950" y="246350"/>
                    </a:cubicBezTo>
                    <a:cubicBezTo>
                      <a:pt x="965950" y="179665"/>
                      <a:pt x="952436" y="116137"/>
                      <a:pt x="927996" y="58354"/>
                    </a:cubicBezTo>
                    <a:close/>
                  </a:path>
                </a:pathLst>
              </a:custGeom>
              <a:solidFill>
                <a:srgbClr val="F5AA1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pitchFamily="34" charset="-122"/>
                </a:endParaRPr>
              </a:p>
            </p:txBody>
          </p:sp>
          <p:sp>
            <p:nvSpPr>
              <p:cNvPr id="72" name="PA-任意多边形 42"/>
              <p:cNvSpPr/>
              <p:nvPr>
                <p:custDataLst>
                  <p:tags r:id="rId17"/>
                </p:custDataLst>
              </p:nvPr>
            </p:nvSpPr>
            <p:spPr>
              <a:xfrm>
                <a:off x="4477673" y="3164931"/>
                <a:ext cx="548752" cy="425546"/>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ysClr val="window" lastClr="FFFFFF"/>
              </a:solidFill>
              <a:ln w="12700">
                <a:miter lim="400000"/>
              </a:ln>
            </p:spPr>
            <p:txBody>
              <a:bodyPr anchor="ctr"/>
              <a:lstStyle/>
              <a:p>
                <a:pPr algn="ctr">
                  <a:lnSpc>
                    <a:spcPct val="130000"/>
                  </a:lnSpc>
                </a:pPr>
                <a:endParaRPr dirty="0">
                  <a:latin typeface="Arial" panose="020B0604020202020204" pitchFamily="34" charset="0"/>
                  <a:ea typeface="微软雅黑" panose="020B0503020204020204" pitchFamily="34" charset="-122"/>
                </a:endParaRPr>
              </a:p>
            </p:txBody>
          </p:sp>
        </p:grpSp>
        <p:grpSp>
          <p:nvGrpSpPr>
            <p:cNvPr id="83" name="组合 82"/>
            <p:cNvGrpSpPr/>
            <p:nvPr/>
          </p:nvGrpSpPr>
          <p:grpSpPr>
            <a:xfrm>
              <a:off x="6901823" y="2889122"/>
              <a:ext cx="965950" cy="965950"/>
              <a:chOff x="7111829" y="2789750"/>
              <a:chExt cx="965950" cy="965950"/>
            </a:xfrm>
          </p:grpSpPr>
          <p:sp>
            <p:nvSpPr>
              <p:cNvPr id="81" name="PA-椭圆 43"/>
              <p:cNvSpPr/>
              <p:nvPr>
                <p:custDataLst>
                  <p:tags r:id="rId12"/>
                </p:custDataLst>
              </p:nvPr>
            </p:nvSpPr>
            <p:spPr>
              <a:xfrm flipH="1">
                <a:off x="7111829" y="2789750"/>
                <a:ext cx="965950" cy="965950"/>
              </a:xfrm>
              <a:prstGeom prst="ellipse">
                <a:avLst/>
              </a:prstGeom>
              <a:solidFill>
                <a:srgbClr val="4B505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pitchFamily="34" charset="-122"/>
                </a:endParaRPr>
              </a:p>
            </p:txBody>
          </p:sp>
          <p:sp>
            <p:nvSpPr>
              <p:cNvPr id="80" name="任意多边形: 形状 79"/>
              <p:cNvSpPr/>
              <p:nvPr>
                <p:custDataLst>
                  <p:tags r:id="rId13"/>
                </p:custDataLst>
              </p:nvPr>
            </p:nvSpPr>
            <p:spPr>
              <a:xfrm flipH="1">
                <a:off x="7126116" y="3384476"/>
                <a:ext cx="937376" cy="371224"/>
              </a:xfrm>
              <a:custGeom>
                <a:avLst/>
                <a:gdLst>
                  <a:gd name="connsiteX0" fmla="*/ 937376 w 937376"/>
                  <a:gd name="connsiteY0" fmla="*/ 0 h 371224"/>
                  <a:gd name="connsiteX1" fmla="*/ 0 w 937376"/>
                  <a:gd name="connsiteY1" fmla="*/ 0 h 371224"/>
                  <a:gd name="connsiteX2" fmla="*/ 23668 w 937376"/>
                  <a:gd name="connsiteY2" fmla="*/ 76245 h 371224"/>
                  <a:gd name="connsiteX3" fmla="*/ 468688 w 937376"/>
                  <a:gd name="connsiteY3" fmla="*/ 371224 h 371224"/>
                  <a:gd name="connsiteX4" fmla="*/ 913709 w 937376"/>
                  <a:gd name="connsiteY4" fmla="*/ 76245 h 37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7376" h="371224">
                    <a:moveTo>
                      <a:pt x="937376" y="0"/>
                    </a:moveTo>
                    <a:lnTo>
                      <a:pt x="0" y="0"/>
                    </a:lnTo>
                    <a:lnTo>
                      <a:pt x="23668" y="76245"/>
                    </a:lnTo>
                    <a:cubicBezTo>
                      <a:pt x="96987" y="249592"/>
                      <a:pt x="268633" y="371224"/>
                      <a:pt x="468688" y="371224"/>
                    </a:cubicBezTo>
                    <a:cubicBezTo>
                      <a:pt x="668743" y="371224"/>
                      <a:pt x="840389" y="249592"/>
                      <a:pt x="913709" y="76245"/>
                    </a:cubicBezTo>
                    <a:close/>
                  </a:path>
                </a:pathLst>
              </a:custGeom>
              <a:solidFill>
                <a:srgbClr val="4B5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pitchFamily="34" charset="-122"/>
                </a:endParaRPr>
              </a:p>
            </p:txBody>
          </p:sp>
          <p:sp>
            <p:nvSpPr>
              <p:cNvPr id="73" name="任意多边形 38"/>
              <p:cNvSpPr/>
              <p:nvPr>
                <p:custDataLst>
                  <p:tags r:id="rId14"/>
                </p:custDataLst>
              </p:nvPr>
            </p:nvSpPr>
            <p:spPr>
              <a:xfrm>
                <a:off x="7346197" y="3080523"/>
                <a:ext cx="482959" cy="384406"/>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ysClr val="window" lastClr="FFFFFF"/>
              </a:solidFill>
              <a:ln w="12700">
                <a:miter lim="400000"/>
              </a:ln>
            </p:spPr>
            <p:txBody>
              <a:bodyPr anchor="ctr"/>
              <a:lstStyle/>
              <a:p>
                <a:pPr algn="ctr">
                  <a:lnSpc>
                    <a:spcPct val="130000"/>
                  </a:lnSpc>
                </a:pPr>
                <a:endParaRPr>
                  <a:latin typeface="Arial" panose="020B0604020202020204" pitchFamily="34" charset="0"/>
                  <a:ea typeface="微软雅黑" panose="020B0503020204020204" pitchFamily="34" charset="-122"/>
                </a:endParaRPr>
              </a:p>
            </p:txBody>
          </p:sp>
        </p:grpSp>
      </p:grpSp>
      <p:sp>
        <p:nvSpPr>
          <p:cNvPr id="87" name="PA-文本框 114"/>
          <p:cNvSpPr txBox="1"/>
          <p:nvPr>
            <p:custDataLst>
              <p:tags r:id="rId8"/>
            </p:custDataLst>
          </p:nvPr>
        </p:nvSpPr>
        <p:spPr>
          <a:xfrm>
            <a:off x="1452665" y="2667749"/>
            <a:ext cx="2587804" cy="499158"/>
          </a:xfrm>
          <a:prstGeom prst="rect">
            <a:avLst/>
          </a:prstGeom>
        </p:spPr>
        <p:txBody>
          <a:bodyPr wrap="square" lIns="90000" tIns="46800" rIns="90000" bIns="0" anchor="b" anchorCtr="0">
            <a:norm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pitchFamily="34" charset="-122"/>
                <a:cs typeface="+mn-ea"/>
              </a:defRPr>
            </a:lvl1pPr>
          </a:lstStyle>
          <a:p>
            <a:pPr algn="r">
              <a:lnSpc>
                <a:spcPct val="120000"/>
              </a:lnSpc>
            </a:pPr>
            <a:r>
              <a:rPr lang="zh-CN" altLang="en-US" sz="2000" spc="300">
                <a:solidFill>
                  <a:srgbClr val="4B5050"/>
                </a:solidFill>
                <a:latin typeface="Arial" panose="020B0604020202020204" pitchFamily="34" charset="0"/>
                <a:ea typeface="微软雅黑" panose="020B0503020204020204" pitchFamily="34" charset="-122"/>
              </a:rPr>
              <a:t>（1）无组织排水。</a:t>
            </a:r>
          </a:p>
        </p:txBody>
      </p:sp>
      <p:sp>
        <p:nvSpPr>
          <p:cNvPr id="88" name="PA-文本框 115"/>
          <p:cNvSpPr txBox="1"/>
          <p:nvPr>
            <p:custDataLst>
              <p:tags r:id="rId9"/>
            </p:custDataLst>
          </p:nvPr>
        </p:nvSpPr>
        <p:spPr>
          <a:xfrm>
            <a:off x="712881" y="3290596"/>
            <a:ext cx="3347211" cy="263144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3498DB"/>
              </a:buClr>
              <a:buFont typeface="Wingdings" panose="05000000000000000000" pitchFamily="2" charset="2"/>
              <a:buChar char="u"/>
            </a:pPr>
            <a:r>
              <a:rPr lang="zh-CN" altLang="en-US" sz="1400" kern="0">
                <a:solidFill>
                  <a:srgbClr val="000000">
                    <a:lumMod val="65000"/>
                    <a:lumOff val="35000"/>
                  </a:srgbClr>
                </a:solidFill>
                <a:uFillTx/>
                <a:latin typeface="Arial" panose="020B0604020202020204" pitchFamily="34" charset="0"/>
                <a:ea typeface="微软雅黑" panose="020B0503020204020204" pitchFamily="34" charset="-122"/>
              </a:rPr>
              <a:t>无组织排水又称自由落水，是指屋面的雨水由檐口自由滴落到室外地面的一种排水方式。这种排水方式不需设天沟，构造简单、造价低，但雨水下落时会溅湿外墙面，影响外墙的坚固耐久性。主要适用于少雨地区或一般低层建筑，相邻屋面高差小于4m，临街建筑或高度较大的建筑不宜采用。</a:t>
            </a:r>
          </a:p>
        </p:txBody>
      </p:sp>
      <p:sp>
        <p:nvSpPr>
          <p:cNvPr id="89" name="PA-文本框 114"/>
          <p:cNvSpPr txBox="1"/>
          <p:nvPr>
            <p:custDataLst>
              <p:tags r:id="rId10"/>
            </p:custDataLst>
          </p:nvPr>
        </p:nvSpPr>
        <p:spPr>
          <a:xfrm>
            <a:off x="8268227" y="2667749"/>
            <a:ext cx="2587804" cy="499158"/>
          </a:xfrm>
          <a:prstGeom prst="rect">
            <a:avLst/>
          </a:prstGeom>
        </p:spPr>
        <p:txBody>
          <a:bodyPr wrap="square" lIns="90000" tIns="46800" rIns="90000" bIns="0" anchor="b" anchorCtr="0">
            <a:norm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pitchFamily="34" charset="-122"/>
                <a:cs typeface="+mn-ea"/>
              </a:defRPr>
            </a:lvl1pPr>
          </a:lstStyle>
          <a:p>
            <a:pPr>
              <a:lnSpc>
                <a:spcPct val="120000"/>
              </a:lnSpc>
            </a:pPr>
            <a:r>
              <a:rPr lang="zh-CN" altLang="en-US" sz="2000" spc="300">
                <a:solidFill>
                  <a:srgbClr val="4B5050"/>
                </a:solidFill>
                <a:latin typeface="Arial" panose="020B0604020202020204" pitchFamily="34" charset="0"/>
                <a:ea typeface="微软雅黑" panose="020B0503020204020204" pitchFamily="34" charset="-122"/>
              </a:rPr>
              <a:t>（2）有组织排水。</a:t>
            </a:r>
          </a:p>
        </p:txBody>
      </p:sp>
      <p:sp>
        <p:nvSpPr>
          <p:cNvPr id="85" name="PA-文本框 115"/>
          <p:cNvSpPr txBox="1"/>
          <p:nvPr>
            <p:custDataLst>
              <p:tags r:id="rId11"/>
            </p:custDataLst>
          </p:nvPr>
        </p:nvSpPr>
        <p:spPr>
          <a:xfrm>
            <a:off x="7970515" y="3290596"/>
            <a:ext cx="3347211" cy="2308225"/>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9BBB59"/>
              </a:buClr>
              <a:buFont typeface="Wingdings" panose="05000000000000000000" pitchFamily="2" charset="2"/>
              <a:buChar char="u"/>
            </a:pPr>
            <a:r>
              <a:rPr lang="zh-CN" altLang="en-US" sz="1400" kern="0">
                <a:solidFill>
                  <a:srgbClr val="000000">
                    <a:lumMod val="65000"/>
                    <a:lumOff val="35000"/>
                  </a:srgbClr>
                </a:solidFill>
                <a:uFillTx/>
                <a:latin typeface="Arial" panose="020B0604020202020204" pitchFamily="34" charset="0"/>
                <a:ea typeface="微软雅黑" panose="020B0503020204020204" pitchFamily="34" charset="-122"/>
              </a:rPr>
              <a:t>有组织排水是指将屋面划分成若干个汇水区域，按一定的排水坡度把屋面雨水有组织地排到檐沟或雨水口，经雨水管流到散水上或明沟中的排水方式，如图 2-7-10所示。它与无组织排水相比有显著的优点，但有组织排水构造复杂、造价较高。</a:t>
            </a:r>
          </a:p>
        </p:txBody>
      </p:sp>
      <p:sp>
        <p:nvSpPr>
          <p:cNvPr id="2" name="文本框 1"/>
          <p:cNvSpPr txBox="1"/>
          <p:nvPr/>
        </p:nvSpPr>
        <p:spPr>
          <a:xfrm>
            <a:off x="1111885" y="389255"/>
            <a:ext cx="105657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排水方式</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3"/>
          <p:cNvSpPr/>
          <p:nvPr>
            <p:custDataLst>
              <p:tags r:id="rId2"/>
            </p:custDataLst>
          </p:nvPr>
        </p:nvSpPr>
        <p:spPr>
          <a:xfrm>
            <a:off x="4826005" y="1603784"/>
            <a:ext cx="6692944"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5" name="矩形 12"/>
          <p:cNvSpPr/>
          <p:nvPr>
            <p:custDataLst>
              <p:tags r:id="rId3"/>
            </p:custDataLst>
          </p:nvPr>
        </p:nvSpPr>
        <p:spPr>
          <a:xfrm>
            <a:off x="698459" y="1603783"/>
            <a:ext cx="3670337" cy="4449134"/>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4"/>
            </p:custDataLst>
          </p:nvPr>
        </p:nvSpPr>
        <p:spPr>
          <a:xfrm>
            <a:off x="850865" y="1756184"/>
            <a:ext cx="3670337"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5"/>
            </p:custDataLst>
          </p:nvPr>
        </p:nvSpPr>
        <p:spPr>
          <a:xfrm>
            <a:off x="4978407" y="1756185"/>
            <a:ext cx="6692944" cy="4449134"/>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6"/>
            </p:custDataLst>
          </p:nvPr>
        </p:nvSpPr>
        <p:spPr>
          <a:xfrm>
            <a:off x="1141730" y="354330"/>
            <a:ext cx="7927340" cy="538480"/>
          </a:xfrm>
          <a:prstGeom prst="rect">
            <a:avLst/>
          </a:prstGeom>
          <a:noFill/>
        </p:spPr>
        <p:txBody>
          <a:bodyPr wrap="square" lIns="63500" tIns="25400" rIns="63500" bIns="25400" rtlCol="0" anchor="t" anchorCtr="0">
            <a:normAutofit fontScale="97500"/>
          </a:bodyPr>
          <a:lstStyle/>
          <a:p>
            <a:pPr marL="0" indent="0" algn="l">
              <a:lnSpc>
                <a:spcPct val="100000"/>
              </a:lnSpc>
              <a:spcBef>
                <a:spcPts val="0"/>
              </a:spcBef>
              <a:spcAft>
                <a:spcPts val="0"/>
              </a:spcAft>
              <a:buSzPct val="100000"/>
              <a:buNone/>
            </a:pPr>
            <a:r>
              <a:rPr lang="zh-CN" altLang="en-US" sz="3200" b="1" spc="160" dirty="0">
                <a:solidFill>
                  <a:srgbClr val="F87616"/>
                </a:solidFill>
                <a:latin typeface="微软雅黑" panose="020B0503020204020204" pitchFamily="34" charset="-122"/>
                <a:ea typeface="微软雅黑" panose="020B0503020204020204" pitchFamily="34" charset="-122"/>
                <a:sym typeface="思源黑体" panose="020B0400000000000000" pitchFamily="34" charset="-122"/>
              </a:rPr>
              <a:t>排水方式</a:t>
            </a:r>
          </a:p>
        </p:txBody>
      </p:sp>
      <p:sp>
        <p:nvSpPr>
          <p:cNvPr id="11" name="Title 6"/>
          <p:cNvSpPr txBox="1"/>
          <p:nvPr>
            <p:custDataLst>
              <p:tags r:id="rId7"/>
            </p:custDataLst>
          </p:nvPr>
        </p:nvSpPr>
        <p:spPr>
          <a:xfrm>
            <a:off x="1066766" y="2017896"/>
            <a:ext cx="3238525" cy="392569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有组织排水根据水落管的位置，可分为</a:t>
            </a:r>
            <a:r>
              <a:rPr lang="zh-CN" altLang="en-US" sz="1600" b="1" kern="0" spc="0" dirty="0">
                <a:ln w="3175">
                  <a:noFill/>
                  <a:prstDash val="dash"/>
                </a:ln>
                <a:solidFill>
                  <a:srgbClr val="F87616"/>
                </a:solidFill>
                <a:uFillTx/>
                <a:latin typeface="微软雅黑" panose="020B0503020204020204" pitchFamily="34" charset="-122"/>
                <a:ea typeface="微软雅黑" panose="020B0503020204020204" pitchFamily="34" charset="-122"/>
                <a:cs typeface="微软雅黑" panose="020B0503020204020204" pitchFamily="34" charset="-122"/>
              </a:rPr>
              <a:t>内排水</a:t>
            </a: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1600" b="1" kern="0" spc="0" dirty="0">
                <a:ln w="3175">
                  <a:noFill/>
                  <a:prstDash val="dash"/>
                </a:ln>
                <a:solidFill>
                  <a:srgbClr val="F87616"/>
                </a:solidFill>
                <a:uFillTx/>
                <a:latin typeface="微软雅黑" panose="020B0503020204020204" pitchFamily="34" charset="-122"/>
                <a:ea typeface="微软雅黑" panose="020B0503020204020204" pitchFamily="34" charset="-122"/>
                <a:cs typeface="微软雅黑" panose="020B0503020204020204" pitchFamily="34" charset="-122"/>
              </a:rPr>
              <a:t>外排水</a:t>
            </a: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内排水是水落管在室内，主要用于多跨建筑、高层建筑或立面有特殊要求的建筑、严寒地区的建筑；而外排水是水落管在室外，包括檐沟外排水、女儿墙外排水和檐沟女儿墙外排水。</a:t>
            </a:r>
          </a:p>
          <a:p>
            <a:pPr marL="0" lvl="0" indent="-285750" algn="just" fontAlgn="ctr">
              <a:lnSpc>
                <a:spcPct val="130000"/>
              </a:lnSpc>
              <a:spcBef>
                <a:spcPts val="1000"/>
              </a:spcBef>
              <a:spcAft>
                <a:spcPts val="0"/>
              </a:spcAft>
              <a:buSzPct val="100000"/>
              <a:buFont typeface="Wingdings" panose="05000000000000000000" charset="0"/>
              <a:buNone/>
            </a:pPr>
            <a:r>
              <a:rPr lang="zh-CN" altLang="en-US" sz="16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屋顶排水方式的选择，应综合考虑结构形式、气候条件、使用特点，并应优先选择外排水。</a:t>
            </a:r>
          </a:p>
        </p:txBody>
      </p:sp>
      <p:pic>
        <p:nvPicPr>
          <p:cNvPr id="6" name="图片 5"/>
          <p:cNvPicPr>
            <a:picLocks noChangeAspect="1"/>
          </p:cNvPicPr>
          <p:nvPr>
            <p:custDataLst>
              <p:tags r:id="rId8"/>
            </p:custDataLst>
          </p:nvPr>
        </p:nvPicPr>
        <p:blipFill rotWithShape="1">
          <a:blip r:embed="rId10"/>
          <a:srcRect l="1617" r="1617"/>
          <a:stretch>
            <a:fillRect/>
          </a:stretch>
        </p:blipFill>
        <p:spPr>
          <a:xfrm>
            <a:off x="5372111" y="2017896"/>
            <a:ext cx="5905524" cy="3925697"/>
          </a:xfrm>
          <a:custGeom>
            <a:avLst/>
            <a:gdLst/>
            <a:ahLst/>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51"/>
          <p:cNvGrpSpPr/>
          <p:nvPr/>
        </p:nvGrpSpPr>
        <p:grpSpPr>
          <a:xfrm>
            <a:off x="6226810" y="1658620"/>
            <a:ext cx="1527175" cy="1523365"/>
            <a:chOff x="4612535" y="1777908"/>
            <a:chExt cx="1054647" cy="1052264"/>
          </a:xfrm>
        </p:grpSpPr>
        <p:sp>
          <p:nvSpPr>
            <p:cNvPr id="17" name="淘宝店chenying0907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65024" tIns="32512" rIns="65024" bIns="32512" numCol="1" anchor="t" anchorCtr="0" compatLnSpc="1"/>
            <a:lstStyle/>
            <a:p>
              <a:endParaRPr lang="zh-CN" altLang="en-US" sz="1280"/>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3" name="组合 2050"/>
          <p:cNvGrpSpPr/>
          <p:nvPr/>
        </p:nvGrpSpPr>
        <p:grpSpPr>
          <a:xfrm>
            <a:off x="4538980" y="1658620"/>
            <a:ext cx="1527175" cy="1523365"/>
            <a:chOff x="3447061" y="1777908"/>
            <a:chExt cx="1054647" cy="1052264"/>
          </a:xfrm>
        </p:grpSpPr>
        <p:sp>
          <p:nvSpPr>
            <p:cNvPr id="19" name="淘宝店chenying0907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65024" tIns="32512" rIns="65024" bIns="32512" numCol="1" anchor="t" anchorCtr="0" compatLnSpc="1"/>
            <a:lstStyle/>
            <a:p>
              <a:endParaRPr lang="zh-CN" altLang="en-US" sz="1280"/>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4" name="组合 2052"/>
          <p:cNvGrpSpPr/>
          <p:nvPr/>
        </p:nvGrpSpPr>
        <p:grpSpPr>
          <a:xfrm>
            <a:off x="6226810" y="3344545"/>
            <a:ext cx="1527175" cy="1525270"/>
            <a:chOff x="4612535" y="2942191"/>
            <a:chExt cx="1054647" cy="1053455"/>
          </a:xfrm>
        </p:grpSpPr>
        <p:sp>
          <p:nvSpPr>
            <p:cNvPr id="21" name="淘宝店chenying0907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65024" tIns="32512" rIns="65024" bIns="32512" numCol="1" anchor="t" anchorCtr="0" compatLnSpc="1"/>
            <a:lstStyle/>
            <a:p>
              <a:endParaRPr lang="zh-CN" altLang="en-US" sz="1280"/>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grpSp>
        <p:nvGrpSpPr>
          <p:cNvPr id="5" name="组合 2053"/>
          <p:cNvGrpSpPr/>
          <p:nvPr/>
        </p:nvGrpSpPr>
        <p:grpSpPr>
          <a:xfrm>
            <a:off x="4538980" y="3344545"/>
            <a:ext cx="1527175" cy="1525270"/>
            <a:chOff x="3447061" y="2942191"/>
            <a:chExt cx="1054647" cy="1053455"/>
          </a:xfrm>
        </p:grpSpPr>
        <p:sp>
          <p:nvSpPr>
            <p:cNvPr id="23" name="淘宝店chenying0907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65024" tIns="32512" rIns="65024" bIns="32512" numCol="1" anchor="t" anchorCtr="0" compatLnSpc="1"/>
            <a:lstStyle/>
            <a:p>
              <a:endParaRPr lang="zh-CN" altLang="en-US" sz="1280"/>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65024" tIns="32512" rIns="65024" bIns="32512" numCol="1" anchor="t" anchorCtr="0" compatLnSpc="1"/>
            <a:lstStyle/>
            <a:p>
              <a:endParaRPr lang="zh-CN" altLang="en-US" sz="1280"/>
            </a:p>
          </p:txBody>
        </p:sp>
      </p:grpSp>
      <p:sp>
        <p:nvSpPr>
          <p:cNvPr id="25" name="淘宝店chenying0907 26"/>
          <p:cNvSpPr>
            <a:spLocks noEditPoints="1"/>
          </p:cNvSpPr>
          <p:nvPr/>
        </p:nvSpPr>
        <p:spPr bwMode="auto">
          <a:xfrm>
            <a:off x="7008495" y="4139565"/>
            <a:ext cx="279400" cy="281305"/>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6" name="淘宝店chenying0907 27"/>
          <p:cNvSpPr>
            <a:spLocks noEditPoints="1"/>
          </p:cNvSpPr>
          <p:nvPr/>
        </p:nvSpPr>
        <p:spPr bwMode="auto">
          <a:xfrm>
            <a:off x="5001260" y="2134870"/>
            <a:ext cx="284480" cy="240030"/>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7" name="淘宝店chenying0907 28"/>
          <p:cNvSpPr>
            <a:spLocks noEditPoints="1"/>
          </p:cNvSpPr>
          <p:nvPr/>
        </p:nvSpPr>
        <p:spPr bwMode="auto">
          <a:xfrm>
            <a:off x="5015230" y="4150360"/>
            <a:ext cx="260350" cy="26035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8" name="淘宝店chenying0907 29"/>
          <p:cNvSpPr>
            <a:spLocks noEditPoints="1"/>
          </p:cNvSpPr>
          <p:nvPr/>
        </p:nvSpPr>
        <p:spPr bwMode="auto">
          <a:xfrm>
            <a:off x="7004685" y="2106930"/>
            <a:ext cx="286385" cy="295275"/>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24" tIns="45712" rIns="91424" bIns="45712" numCol="1" anchor="t" anchorCtr="0" compatLnSpc="1"/>
          <a:lstStyle/>
          <a:p>
            <a:endParaRPr lang="zh-CN" altLang="en-US" sz="1280"/>
          </a:p>
        </p:txBody>
      </p:sp>
      <p:sp>
        <p:nvSpPr>
          <p:cNvPr id="29" name="任意多边形 28"/>
          <p:cNvSpPr/>
          <p:nvPr/>
        </p:nvSpPr>
        <p:spPr>
          <a:xfrm>
            <a:off x="7379335" y="1769110"/>
            <a:ext cx="94424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4" name="任意多边形 33"/>
          <p:cNvSpPr/>
          <p:nvPr/>
        </p:nvSpPr>
        <p:spPr>
          <a:xfrm flipV="1">
            <a:off x="7379335" y="4531360"/>
            <a:ext cx="94424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5" name="任意多边形 34"/>
          <p:cNvSpPr/>
          <p:nvPr/>
        </p:nvSpPr>
        <p:spPr>
          <a:xfrm flipH="1">
            <a:off x="3874135" y="1769110"/>
            <a:ext cx="1039495" cy="223520"/>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6" name="任意多边形 35"/>
          <p:cNvSpPr/>
          <p:nvPr/>
        </p:nvSpPr>
        <p:spPr>
          <a:xfrm flipH="1" flipV="1">
            <a:off x="3874135" y="4531360"/>
            <a:ext cx="1039495" cy="22161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lIns="91424" tIns="45712" rIns="91424" bIns="45712" rtlCol="0" anchor="ctr"/>
          <a:lstStyle/>
          <a:p>
            <a:pPr algn="ctr"/>
            <a:endParaRPr lang="zh-CN" altLang="en-US" sz="1280"/>
          </a:p>
        </p:txBody>
      </p:sp>
      <p:sp>
        <p:nvSpPr>
          <p:cNvPr id="38" name="Rectangle 24"/>
          <p:cNvSpPr>
            <a:spLocks noChangeArrowheads="1"/>
          </p:cNvSpPr>
          <p:nvPr/>
        </p:nvSpPr>
        <p:spPr bwMode="auto">
          <a:xfrm>
            <a:off x="8401050" y="1673860"/>
            <a:ext cx="319595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（二）刚性防水屋面</a:t>
            </a:r>
          </a:p>
        </p:txBody>
      </p:sp>
      <p:sp>
        <p:nvSpPr>
          <p:cNvPr id="39" name="淘宝店chenying0907 38"/>
          <p:cNvSpPr/>
          <p:nvPr/>
        </p:nvSpPr>
        <p:spPr>
          <a:xfrm>
            <a:off x="8401050" y="1974215"/>
            <a:ext cx="3195320" cy="191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sz="1200" dirty="0">
                <a:solidFill>
                  <a:schemeClr val="bg1">
                    <a:lumMod val="50000"/>
                  </a:schemeClr>
                </a:solidFill>
              </a:rPr>
              <a:t>刚性防水屋面是以防水砂浆或密实的细石混凝土等刚性材料做防水面层。其主要优点是施工方便、构造简单、造价较低、维修方便。但刚性防水屋面对温度变化和结构变形较为敏感，易产生裂缝而渗漏，对施工技术要求较高。刚性防水屋面多用于南方地区，因为南方地区日温差相对较小，刚性防水屋面受温度变化影响不大。</a:t>
            </a:r>
          </a:p>
        </p:txBody>
      </p:sp>
      <p:sp>
        <p:nvSpPr>
          <p:cNvPr id="41" name="Rectangle 24"/>
          <p:cNvSpPr>
            <a:spLocks noChangeArrowheads="1"/>
          </p:cNvSpPr>
          <p:nvPr/>
        </p:nvSpPr>
        <p:spPr bwMode="auto">
          <a:xfrm>
            <a:off x="8433435" y="4286250"/>
            <a:ext cx="316293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r>
              <a:rPr lang="zh-CN" altLang="en-US" sz="1600" b="1" dirty="0">
                <a:solidFill>
                  <a:srgbClr val="FFFFFF">
                    <a:lumMod val="50000"/>
                  </a:srgbClr>
                </a:solidFill>
              </a:rPr>
              <a:t>（四）粉剂防水屋面</a:t>
            </a:r>
          </a:p>
        </p:txBody>
      </p:sp>
      <p:sp>
        <p:nvSpPr>
          <p:cNvPr id="42" name="淘宝店chenying0907 41"/>
          <p:cNvSpPr/>
          <p:nvPr/>
        </p:nvSpPr>
        <p:spPr>
          <a:xfrm>
            <a:off x="8433435" y="4586605"/>
            <a:ext cx="3163570" cy="215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200" dirty="0">
                <a:solidFill>
                  <a:schemeClr val="bg1">
                    <a:lumMod val="50000"/>
                  </a:schemeClr>
                </a:solidFill>
              </a:rPr>
              <a:t>粉剂防水屋面是用以硬脂酸为主要原料的憎水性粉剂来做防水层的屋面。其做法是：在结构层上抹水泥砂浆或细石混凝土找平层，干后铺3 ～ 5mm 厚的建筑防水粉剂，再覆盖保护层。建筑防水粉剂要铺摊均匀，达到防水层要求的厚度。粉剂上的保护层是保护防水粉剂不被风雨吹散和冲掉，一般做法可抹20 ～ 30mm 厚的水泥砂浆，或浇筑30 ～ 40mm 厚细石混凝土层，也可用大阶砖或预制混凝土板压盖。</a:t>
            </a:r>
          </a:p>
        </p:txBody>
      </p:sp>
      <p:sp>
        <p:nvSpPr>
          <p:cNvPr id="44" name="Rectangle 24"/>
          <p:cNvSpPr>
            <a:spLocks noChangeArrowheads="1"/>
          </p:cNvSpPr>
          <p:nvPr/>
        </p:nvSpPr>
        <p:spPr bwMode="auto">
          <a:xfrm>
            <a:off x="594360" y="1673860"/>
            <a:ext cx="313182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（一）卷材防水屋面</a:t>
            </a:r>
          </a:p>
        </p:txBody>
      </p:sp>
      <p:sp>
        <p:nvSpPr>
          <p:cNvPr id="45" name="淘宝店chenying0907 44"/>
          <p:cNvSpPr/>
          <p:nvPr/>
        </p:nvSpPr>
        <p:spPr>
          <a:xfrm>
            <a:off x="594995" y="1974215"/>
            <a:ext cx="316357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zh-CN" altLang="en-US" sz="1200" dirty="0">
                <a:solidFill>
                  <a:srgbClr val="FFFFFF">
                    <a:lumMod val="50000"/>
                  </a:srgbClr>
                </a:solidFill>
                <a:sym typeface="+mn-ea"/>
              </a:rPr>
              <a:t>卷材防水屋面又称柔性防水屋面，是将柔性的防水卷材或片材用胶结材料粘贴在屋面上，形成一个大面积的封闭防水覆盖层。这种防水层具有一定的延伸性，能适应屋面和结构的温度变形。</a:t>
            </a:r>
          </a:p>
        </p:txBody>
      </p:sp>
      <p:sp>
        <p:nvSpPr>
          <p:cNvPr id="46" name="Rectangle 24"/>
          <p:cNvSpPr>
            <a:spLocks noChangeArrowheads="1"/>
          </p:cNvSpPr>
          <p:nvPr/>
        </p:nvSpPr>
        <p:spPr bwMode="auto">
          <a:xfrm>
            <a:off x="594360" y="4286250"/>
            <a:ext cx="316420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p>
            <a:pPr algn="r"/>
            <a:r>
              <a:rPr lang="zh-CN" altLang="en-US" sz="1600" b="1" dirty="0">
                <a:solidFill>
                  <a:srgbClr val="FFFFFF">
                    <a:lumMod val="50000"/>
                  </a:srgbClr>
                </a:solidFill>
              </a:rPr>
              <a:t>（三）涂膜防水屋面</a:t>
            </a:r>
          </a:p>
        </p:txBody>
      </p:sp>
      <p:sp>
        <p:nvSpPr>
          <p:cNvPr id="47" name="淘宝店chenying0907 46"/>
          <p:cNvSpPr/>
          <p:nvPr/>
        </p:nvSpPr>
        <p:spPr>
          <a:xfrm>
            <a:off x="594360" y="4586605"/>
            <a:ext cx="3196590" cy="191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200" dirty="0">
                <a:solidFill>
                  <a:schemeClr val="bg1">
                    <a:lumMod val="50000"/>
                  </a:schemeClr>
                </a:solidFill>
              </a:rPr>
              <a:t>涂膜防水（又称涂料防水屋面）是将可塑性和黏结力较强的高分子防水涂料直接涂刷在屋面基层上，形成一层满铺的不透水薄膜层，以达到防水目的的一种屋面做法。主要有乳化沥青、氯丁橡胶类、丙烯酸树脂类等，按涂膜防水原理通常分为两大类，一是用水或溶剂溶解后在基层上涂刷，通过水或溶剂蒸发而干燥硬化；二是通过材料的化学反应而硬化。</a:t>
            </a:r>
          </a:p>
        </p:txBody>
      </p:sp>
      <p:sp>
        <p:nvSpPr>
          <p:cNvPr id="7" name="文本框 6"/>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平屋顶的防水构造</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79170" y="282575"/>
            <a:ext cx="10323830" cy="521970"/>
          </a:xfrm>
        </p:spPr>
        <p:txBody>
          <a:bodyPr/>
          <a:lstStyle/>
          <a:p>
            <a:r>
              <a:rPr lang="zh-CN" altLang="en-US" spc="300" dirty="0">
                <a:latin typeface="微软雅黑" panose="020B0503020204020204" pitchFamily="34" charset="-122"/>
                <a:ea typeface="微软雅黑" panose="020B0503020204020204" pitchFamily="34" charset="-122"/>
                <a:sym typeface="+mn-ea"/>
              </a:rPr>
              <a:t>平屋顶的保温</a:t>
            </a:r>
            <a:endParaRPr lang="zh-CN" altLang="en-US"/>
          </a:p>
        </p:txBody>
      </p:sp>
      <p:sp>
        <p:nvSpPr>
          <p:cNvPr id="3" name="文本框 2"/>
          <p:cNvSpPr txBox="1"/>
          <p:nvPr>
            <p:custDataLst>
              <p:tags r:id="rId2"/>
            </p:custDataLst>
          </p:nvPr>
        </p:nvSpPr>
        <p:spPr>
          <a:xfrm>
            <a:off x="978535" y="1007428"/>
            <a:ext cx="10139045" cy="607695"/>
          </a:xfrm>
          <a:prstGeom prst="rect">
            <a:avLst/>
          </a:prstGeom>
          <a:noFill/>
        </p:spPr>
        <p:txBody>
          <a:bodyPr wrap="square" rtlCol="0" anchor="ctr" anchorCtr="0">
            <a:spAutoFit/>
          </a:bodyPr>
          <a:lstStyle/>
          <a:p>
            <a:pPr>
              <a:lnSpc>
                <a:spcPct val="120000"/>
              </a:lnSpc>
            </a:pPr>
            <a:r>
              <a:rPr kumimoji="1" lang="en-US" altLang="zh-CN" sz="1400" spc="150" dirty="0">
                <a:latin typeface="微软雅黑" panose="020B0503020204020204" pitchFamily="34" charset="-122"/>
                <a:ea typeface="微软雅黑" panose="020B0503020204020204" pitchFamily="34" charset="-122"/>
              </a:rPr>
              <a:t>保温材料一般有散料类、整体类和板块类等形式。保温材料的选择应根据建筑物的使用性质、构造方案、材料来源、经济指标等因素综合考虑确定。</a:t>
            </a:r>
          </a:p>
        </p:txBody>
      </p:sp>
      <p:sp>
        <p:nvSpPr>
          <p:cNvPr id="98" name="文本框 97"/>
          <p:cNvSpPr txBox="1"/>
          <p:nvPr>
            <p:custDataLst>
              <p:tags r:id="rId3"/>
            </p:custDataLst>
          </p:nvPr>
        </p:nvSpPr>
        <p:spPr>
          <a:xfrm>
            <a:off x="1308265" y="5016435"/>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pitchFamily="34" charset="-122"/>
                <a:ea typeface="微软雅黑" panose="020B0503020204020204" pitchFamily="34" charset="-122"/>
              </a:rPr>
              <a:t>是以骨料和胶结材料由工厂制作而成的板块状材料。如加气混凝土、泡沫混凝土、膨胀蛭石、膨胀珍珠、泡沫塑料等块材或板材。</a:t>
            </a:r>
          </a:p>
        </p:txBody>
      </p:sp>
      <p:sp>
        <p:nvSpPr>
          <p:cNvPr id="96" name="文本框 95"/>
          <p:cNvSpPr txBox="1"/>
          <p:nvPr>
            <p:custDataLst>
              <p:tags r:id="rId4"/>
            </p:custDataLst>
          </p:nvPr>
        </p:nvSpPr>
        <p:spPr>
          <a:xfrm>
            <a:off x="1308264" y="3571538"/>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pitchFamily="34" charset="-122"/>
                <a:ea typeface="微软雅黑" panose="020B0503020204020204" pitchFamily="34" charset="-122"/>
              </a:rPr>
              <a:t>是用散料作为骨料，掺入一定量的胶结材料，现场浇筑而成。如水泥炉渣、水泥膨胀蛭石、水泥膨胀珍珠岩及沥青膨胀蛭石和沥青膨胀珍珠岩等。</a:t>
            </a:r>
          </a:p>
        </p:txBody>
      </p:sp>
      <p:sp>
        <p:nvSpPr>
          <p:cNvPr id="94" name="文本框 93"/>
          <p:cNvSpPr txBox="1"/>
          <p:nvPr>
            <p:custDataLst>
              <p:tags r:id="rId5"/>
            </p:custDataLst>
          </p:nvPr>
        </p:nvSpPr>
        <p:spPr>
          <a:xfrm>
            <a:off x="1308265" y="2126641"/>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pitchFamily="34" charset="-122"/>
                <a:ea typeface="微软雅黑" panose="020B0503020204020204" pitchFamily="34" charset="-122"/>
              </a:rPr>
              <a:t>有炉渣、矿渣等工业废料、膨胀陶粒、膨胀蛭石、膨胀珍珠岩等。</a:t>
            </a:r>
          </a:p>
        </p:txBody>
      </p:sp>
      <p:sp>
        <p:nvSpPr>
          <p:cNvPr id="82" name="Oval 5"/>
          <p:cNvSpPr>
            <a:spLocks noChangeArrowheads="1"/>
          </p:cNvSpPr>
          <p:nvPr>
            <p:custDataLst>
              <p:tags r:id="rId6"/>
            </p:custDataLst>
          </p:nvPr>
        </p:nvSpPr>
        <p:spPr bwMode="auto">
          <a:xfrm>
            <a:off x="7680844" y="2895445"/>
            <a:ext cx="2402667" cy="2397715"/>
          </a:xfrm>
          <a:prstGeom prst="ellipse">
            <a:avLst/>
          </a:prstGeom>
          <a:noFill/>
          <a:ln w="12700">
            <a:solidFill>
              <a:srgbClr val="FFFFFF">
                <a:lumMod val="85000"/>
              </a:srgbClr>
            </a:solidFill>
          </a:ln>
        </p:spPr>
        <p:txBody>
          <a:bodyPr vert="horz" wrap="square" lIns="91440" tIns="45720" rIns="91440" bIns="45720" numCol="1" anchor="ctr" anchorCtr="0" compatLnSpc="1"/>
          <a:lstStyle/>
          <a:p>
            <a:pPr algn="ctr"/>
            <a:endParaRPr lang="en-US" b="1" dirty="0">
              <a:latin typeface="微软雅黑" panose="020B0503020204020204" pitchFamily="34" charset="-122"/>
              <a:ea typeface="微软雅黑" panose="020B0503020204020204" pitchFamily="34" charset="-122"/>
            </a:endParaRPr>
          </a:p>
        </p:txBody>
      </p:sp>
      <p:sp>
        <p:nvSpPr>
          <p:cNvPr id="83" name="Oval 6"/>
          <p:cNvSpPr>
            <a:spLocks noChangeArrowheads="1"/>
          </p:cNvSpPr>
          <p:nvPr>
            <p:custDataLst>
              <p:tags r:id="rId7"/>
            </p:custDataLst>
          </p:nvPr>
        </p:nvSpPr>
        <p:spPr bwMode="auto">
          <a:xfrm>
            <a:off x="9621193" y="4207159"/>
            <a:ext cx="1495850" cy="1492880"/>
          </a:xfrm>
          <a:prstGeom prst="ellipse">
            <a:avLst/>
          </a:prstGeom>
          <a:solidFill>
            <a:srgbClr val="FFFFFF"/>
          </a:solidFill>
          <a:ln w="25400">
            <a:solidFill>
              <a:srgbClr val="F5AA19"/>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pitchFamily="34" charset="-122"/>
              <a:ea typeface="微软雅黑" panose="020B0503020204020204" pitchFamily="34" charset="-122"/>
            </a:endParaRPr>
          </a:p>
        </p:txBody>
      </p:sp>
      <p:sp>
        <p:nvSpPr>
          <p:cNvPr id="84" name="Oval 7"/>
          <p:cNvSpPr>
            <a:spLocks noChangeArrowheads="1"/>
          </p:cNvSpPr>
          <p:nvPr>
            <p:custDataLst>
              <p:tags r:id="rId8"/>
            </p:custDataLst>
          </p:nvPr>
        </p:nvSpPr>
        <p:spPr bwMode="auto">
          <a:xfrm>
            <a:off x="6631473" y="4207159"/>
            <a:ext cx="1496840" cy="1492880"/>
          </a:xfrm>
          <a:prstGeom prst="ellipse">
            <a:avLst/>
          </a:prstGeom>
          <a:solidFill>
            <a:srgbClr val="FFFFFF"/>
          </a:solidFill>
          <a:ln w="25400">
            <a:solidFill>
              <a:srgbClr val="4B5050"/>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pitchFamily="34" charset="-122"/>
              <a:ea typeface="微软雅黑" panose="020B0503020204020204" pitchFamily="34" charset="-122"/>
            </a:endParaRPr>
          </a:p>
        </p:txBody>
      </p:sp>
      <p:sp>
        <p:nvSpPr>
          <p:cNvPr id="85" name="Oval 8"/>
          <p:cNvSpPr>
            <a:spLocks noChangeArrowheads="1"/>
          </p:cNvSpPr>
          <p:nvPr>
            <p:custDataLst>
              <p:tags r:id="rId9"/>
            </p:custDataLst>
          </p:nvPr>
        </p:nvSpPr>
        <p:spPr bwMode="auto">
          <a:xfrm>
            <a:off x="8124353" y="1621348"/>
            <a:ext cx="1495850" cy="1492880"/>
          </a:xfrm>
          <a:prstGeom prst="ellipse">
            <a:avLst/>
          </a:prstGeom>
          <a:solidFill>
            <a:srgbClr val="FFFFFF"/>
          </a:solidFill>
          <a:ln w="25400">
            <a:solidFill>
              <a:srgbClr val="4B5050"/>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pitchFamily="34" charset="-122"/>
              <a:ea typeface="微软雅黑" panose="020B0503020204020204" pitchFamily="34" charset="-122"/>
            </a:endParaRPr>
          </a:p>
        </p:txBody>
      </p:sp>
      <p:sp>
        <p:nvSpPr>
          <p:cNvPr id="86" name="Freeform 145"/>
          <p:cNvSpPr>
            <a:spLocks noEditPoints="1"/>
          </p:cNvSpPr>
          <p:nvPr>
            <p:custDataLst>
              <p:tags r:id="rId10"/>
            </p:custDataLst>
          </p:nvPr>
        </p:nvSpPr>
        <p:spPr bwMode="auto">
          <a:xfrm>
            <a:off x="7880818" y="5551542"/>
            <a:ext cx="1930449" cy="346491"/>
          </a:xfrm>
          <a:custGeom>
            <a:avLst/>
            <a:gdLst>
              <a:gd name="T0" fmla="*/ 11 w 1950"/>
              <a:gd name="T1" fmla="*/ 56 h 350"/>
              <a:gd name="T2" fmla="*/ 51 w 1950"/>
              <a:gd name="T3" fmla="*/ 24 h 350"/>
              <a:gd name="T4" fmla="*/ 1789 w 1950"/>
              <a:gd name="T5" fmla="*/ 36 h 350"/>
              <a:gd name="T6" fmla="*/ 1835 w 1950"/>
              <a:gd name="T7" fmla="*/ 150 h 350"/>
              <a:gd name="T8" fmla="*/ 1793 w 1950"/>
              <a:gd name="T9" fmla="*/ 115 h 350"/>
              <a:gd name="T10" fmla="*/ 1828 w 1950"/>
              <a:gd name="T11" fmla="*/ 98 h 350"/>
              <a:gd name="T12" fmla="*/ 1742 w 1950"/>
              <a:gd name="T13" fmla="*/ 194 h 350"/>
              <a:gd name="T14" fmla="*/ 1702 w 1950"/>
              <a:gd name="T15" fmla="*/ 157 h 350"/>
              <a:gd name="T16" fmla="*/ 1739 w 1950"/>
              <a:gd name="T17" fmla="*/ 142 h 350"/>
              <a:gd name="T18" fmla="*/ 1654 w 1950"/>
              <a:gd name="T19" fmla="*/ 230 h 350"/>
              <a:gd name="T20" fmla="*/ 1610 w 1950"/>
              <a:gd name="T21" fmla="*/ 194 h 350"/>
              <a:gd name="T22" fmla="*/ 1646 w 1950"/>
              <a:gd name="T23" fmla="*/ 180 h 350"/>
              <a:gd name="T24" fmla="*/ 1564 w 1950"/>
              <a:gd name="T25" fmla="*/ 262 h 350"/>
              <a:gd name="T26" fmla="*/ 1516 w 1950"/>
              <a:gd name="T27" fmla="*/ 225 h 350"/>
              <a:gd name="T28" fmla="*/ 1552 w 1950"/>
              <a:gd name="T29" fmla="*/ 214 h 350"/>
              <a:gd name="T30" fmla="*/ 1469 w 1950"/>
              <a:gd name="T31" fmla="*/ 290 h 350"/>
              <a:gd name="T32" fmla="*/ 1422 w 1950"/>
              <a:gd name="T33" fmla="*/ 250 h 350"/>
              <a:gd name="T34" fmla="*/ 1460 w 1950"/>
              <a:gd name="T35" fmla="*/ 241 h 350"/>
              <a:gd name="T36" fmla="*/ 1369 w 1950"/>
              <a:gd name="T37" fmla="*/ 313 h 350"/>
              <a:gd name="T38" fmla="*/ 1327 w 1950"/>
              <a:gd name="T39" fmla="*/ 270 h 350"/>
              <a:gd name="T40" fmla="*/ 1363 w 1950"/>
              <a:gd name="T41" fmla="*/ 264 h 350"/>
              <a:gd name="T42" fmla="*/ 1275 w 1950"/>
              <a:gd name="T43" fmla="*/ 329 h 350"/>
              <a:gd name="T44" fmla="*/ 1238 w 1950"/>
              <a:gd name="T45" fmla="*/ 334 h 350"/>
              <a:gd name="T46" fmla="*/ 1264 w 1950"/>
              <a:gd name="T47" fmla="*/ 281 h 350"/>
              <a:gd name="T48" fmla="*/ 1181 w 1950"/>
              <a:gd name="T49" fmla="*/ 341 h 350"/>
              <a:gd name="T50" fmla="*/ 1140 w 1950"/>
              <a:gd name="T51" fmla="*/ 344 h 350"/>
              <a:gd name="T52" fmla="*/ 1165 w 1950"/>
              <a:gd name="T53" fmla="*/ 293 h 350"/>
              <a:gd name="T54" fmla="*/ 1085 w 1950"/>
              <a:gd name="T55" fmla="*/ 348 h 350"/>
              <a:gd name="T56" fmla="*/ 1045 w 1950"/>
              <a:gd name="T57" fmla="*/ 349 h 350"/>
              <a:gd name="T58" fmla="*/ 1065 w 1950"/>
              <a:gd name="T59" fmla="*/ 299 h 350"/>
              <a:gd name="T60" fmla="*/ 987 w 1950"/>
              <a:gd name="T61" fmla="*/ 350 h 350"/>
              <a:gd name="T62" fmla="*/ 941 w 1950"/>
              <a:gd name="T63" fmla="*/ 349 h 350"/>
              <a:gd name="T64" fmla="*/ 976 w 1950"/>
              <a:gd name="T65" fmla="*/ 300 h 350"/>
              <a:gd name="T66" fmla="*/ 875 w 1950"/>
              <a:gd name="T67" fmla="*/ 345 h 350"/>
              <a:gd name="T68" fmla="*/ 846 w 1950"/>
              <a:gd name="T69" fmla="*/ 293 h 350"/>
              <a:gd name="T70" fmla="*/ 890 w 1950"/>
              <a:gd name="T71" fmla="*/ 296 h 350"/>
              <a:gd name="T72" fmla="*/ 763 w 1950"/>
              <a:gd name="T73" fmla="*/ 333 h 350"/>
              <a:gd name="T74" fmla="*/ 761 w 1950"/>
              <a:gd name="T75" fmla="*/ 284 h 350"/>
              <a:gd name="T76" fmla="*/ 700 w 1950"/>
              <a:gd name="T77" fmla="*/ 274 h 350"/>
              <a:gd name="T78" fmla="*/ 653 w 1950"/>
              <a:gd name="T79" fmla="*/ 316 h 350"/>
              <a:gd name="T80" fmla="*/ 678 w 1950"/>
              <a:gd name="T81" fmla="*/ 270 h 350"/>
              <a:gd name="T82" fmla="*/ 588 w 1950"/>
              <a:gd name="T83" fmla="*/ 301 h 350"/>
              <a:gd name="T84" fmla="*/ 545 w 1950"/>
              <a:gd name="T85" fmla="*/ 291 h 350"/>
              <a:gd name="T86" fmla="*/ 595 w 1950"/>
              <a:gd name="T87" fmla="*/ 253 h 350"/>
              <a:gd name="T88" fmla="*/ 480 w 1950"/>
              <a:gd name="T89" fmla="*/ 273 h 350"/>
              <a:gd name="T90" fmla="*/ 471 w 1950"/>
              <a:gd name="T91" fmla="*/ 219 h 350"/>
              <a:gd name="T92" fmla="*/ 510 w 1950"/>
              <a:gd name="T93" fmla="*/ 231 h 350"/>
              <a:gd name="T94" fmla="*/ 374 w 1950"/>
              <a:gd name="T95" fmla="*/ 237 h 350"/>
              <a:gd name="T96" fmla="*/ 391 w 1950"/>
              <a:gd name="T97" fmla="*/ 191 h 350"/>
              <a:gd name="T98" fmla="*/ 308 w 1950"/>
              <a:gd name="T99" fmla="*/ 212 h 350"/>
              <a:gd name="T100" fmla="*/ 270 w 1950"/>
              <a:gd name="T101" fmla="*/ 196 h 350"/>
              <a:gd name="T102" fmla="*/ 305 w 1950"/>
              <a:gd name="T103" fmla="*/ 157 h 350"/>
              <a:gd name="T104" fmla="*/ 214 w 1950"/>
              <a:gd name="T105" fmla="*/ 170 h 350"/>
              <a:gd name="T106" fmla="*/ 173 w 1950"/>
              <a:gd name="T107" fmla="*/ 150 h 350"/>
              <a:gd name="T108" fmla="*/ 224 w 1950"/>
              <a:gd name="T109" fmla="*/ 120 h 350"/>
              <a:gd name="T110" fmla="*/ 114 w 1950"/>
              <a:gd name="T111" fmla="*/ 118 h 350"/>
              <a:gd name="T112" fmla="*/ 110 w 1950"/>
              <a:gd name="T113" fmla="*/ 59 h 350"/>
              <a:gd name="T114" fmla="*/ 149 w 1950"/>
              <a:gd name="T115" fmla="*/ 8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0" h="350">
                <a:moveTo>
                  <a:pt x="68" y="34"/>
                </a:moveTo>
                <a:lnTo>
                  <a:pt x="42" y="76"/>
                </a:lnTo>
                <a:lnTo>
                  <a:pt x="39" y="74"/>
                </a:lnTo>
                <a:lnTo>
                  <a:pt x="35" y="72"/>
                </a:lnTo>
                <a:lnTo>
                  <a:pt x="31" y="70"/>
                </a:lnTo>
                <a:lnTo>
                  <a:pt x="28" y="67"/>
                </a:lnTo>
                <a:lnTo>
                  <a:pt x="25" y="65"/>
                </a:lnTo>
                <a:lnTo>
                  <a:pt x="21" y="63"/>
                </a:lnTo>
                <a:lnTo>
                  <a:pt x="18" y="61"/>
                </a:lnTo>
                <a:lnTo>
                  <a:pt x="14" y="58"/>
                </a:lnTo>
                <a:lnTo>
                  <a:pt x="11" y="56"/>
                </a:lnTo>
                <a:lnTo>
                  <a:pt x="7" y="54"/>
                </a:lnTo>
                <a:lnTo>
                  <a:pt x="3" y="52"/>
                </a:lnTo>
                <a:lnTo>
                  <a:pt x="0" y="50"/>
                </a:lnTo>
                <a:lnTo>
                  <a:pt x="27" y="8"/>
                </a:lnTo>
                <a:lnTo>
                  <a:pt x="30" y="11"/>
                </a:lnTo>
                <a:lnTo>
                  <a:pt x="34" y="13"/>
                </a:lnTo>
                <a:lnTo>
                  <a:pt x="37" y="15"/>
                </a:lnTo>
                <a:lnTo>
                  <a:pt x="41" y="17"/>
                </a:lnTo>
                <a:lnTo>
                  <a:pt x="44" y="19"/>
                </a:lnTo>
                <a:lnTo>
                  <a:pt x="48" y="22"/>
                </a:lnTo>
                <a:lnTo>
                  <a:pt x="51" y="24"/>
                </a:lnTo>
                <a:lnTo>
                  <a:pt x="55" y="26"/>
                </a:lnTo>
                <a:lnTo>
                  <a:pt x="58" y="28"/>
                </a:lnTo>
                <a:lnTo>
                  <a:pt x="61" y="30"/>
                </a:lnTo>
                <a:lnTo>
                  <a:pt x="65" y="32"/>
                </a:lnTo>
                <a:lnTo>
                  <a:pt x="68" y="34"/>
                </a:lnTo>
                <a:lnTo>
                  <a:pt x="68" y="34"/>
                </a:lnTo>
                <a:close/>
                <a:moveTo>
                  <a:pt x="1945" y="61"/>
                </a:moveTo>
                <a:lnTo>
                  <a:pt x="1950" y="171"/>
                </a:lnTo>
                <a:lnTo>
                  <a:pt x="1886" y="207"/>
                </a:lnTo>
                <a:lnTo>
                  <a:pt x="1880" y="98"/>
                </a:lnTo>
                <a:lnTo>
                  <a:pt x="1789" y="36"/>
                </a:lnTo>
                <a:lnTo>
                  <a:pt x="1853" y="0"/>
                </a:lnTo>
                <a:lnTo>
                  <a:pt x="1945" y="61"/>
                </a:lnTo>
                <a:lnTo>
                  <a:pt x="1945" y="61"/>
                </a:lnTo>
                <a:close/>
                <a:moveTo>
                  <a:pt x="1830" y="97"/>
                </a:moveTo>
                <a:lnTo>
                  <a:pt x="1853" y="140"/>
                </a:lnTo>
                <a:lnTo>
                  <a:pt x="1851" y="142"/>
                </a:lnTo>
                <a:lnTo>
                  <a:pt x="1848" y="143"/>
                </a:lnTo>
                <a:lnTo>
                  <a:pt x="1845" y="144"/>
                </a:lnTo>
                <a:lnTo>
                  <a:pt x="1842" y="146"/>
                </a:lnTo>
                <a:lnTo>
                  <a:pt x="1838" y="148"/>
                </a:lnTo>
                <a:lnTo>
                  <a:pt x="1835" y="150"/>
                </a:lnTo>
                <a:lnTo>
                  <a:pt x="1832" y="151"/>
                </a:lnTo>
                <a:lnTo>
                  <a:pt x="1828" y="153"/>
                </a:lnTo>
                <a:lnTo>
                  <a:pt x="1825" y="155"/>
                </a:lnTo>
                <a:lnTo>
                  <a:pt x="1822" y="156"/>
                </a:lnTo>
                <a:lnTo>
                  <a:pt x="1818" y="158"/>
                </a:lnTo>
                <a:lnTo>
                  <a:pt x="1815" y="160"/>
                </a:lnTo>
                <a:lnTo>
                  <a:pt x="1812" y="161"/>
                </a:lnTo>
                <a:lnTo>
                  <a:pt x="1809" y="163"/>
                </a:lnTo>
                <a:lnTo>
                  <a:pt x="1787" y="119"/>
                </a:lnTo>
                <a:lnTo>
                  <a:pt x="1790" y="117"/>
                </a:lnTo>
                <a:lnTo>
                  <a:pt x="1793" y="115"/>
                </a:lnTo>
                <a:lnTo>
                  <a:pt x="1797" y="114"/>
                </a:lnTo>
                <a:lnTo>
                  <a:pt x="1800" y="113"/>
                </a:lnTo>
                <a:lnTo>
                  <a:pt x="1803" y="111"/>
                </a:lnTo>
                <a:lnTo>
                  <a:pt x="1806" y="109"/>
                </a:lnTo>
                <a:lnTo>
                  <a:pt x="1810" y="108"/>
                </a:lnTo>
                <a:lnTo>
                  <a:pt x="1813" y="106"/>
                </a:lnTo>
                <a:lnTo>
                  <a:pt x="1816" y="104"/>
                </a:lnTo>
                <a:lnTo>
                  <a:pt x="1819" y="103"/>
                </a:lnTo>
                <a:lnTo>
                  <a:pt x="1822" y="101"/>
                </a:lnTo>
                <a:lnTo>
                  <a:pt x="1825" y="99"/>
                </a:lnTo>
                <a:lnTo>
                  <a:pt x="1828" y="98"/>
                </a:lnTo>
                <a:lnTo>
                  <a:pt x="1830" y="97"/>
                </a:lnTo>
                <a:lnTo>
                  <a:pt x="1830" y="97"/>
                </a:lnTo>
                <a:close/>
                <a:moveTo>
                  <a:pt x="1743" y="140"/>
                </a:moveTo>
                <a:lnTo>
                  <a:pt x="1764" y="184"/>
                </a:lnTo>
                <a:lnTo>
                  <a:pt x="1762" y="185"/>
                </a:lnTo>
                <a:lnTo>
                  <a:pt x="1759" y="186"/>
                </a:lnTo>
                <a:lnTo>
                  <a:pt x="1755" y="188"/>
                </a:lnTo>
                <a:lnTo>
                  <a:pt x="1752" y="189"/>
                </a:lnTo>
                <a:lnTo>
                  <a:pt x="1748" y="191"/>
                </a:lnTo>
                <a:lnTo>
                  <a:pt x="1746" y="193"/>
                </a:lnTo>
                <a:lnTo>
                  <a:pt x="1742" y="194"/>
                </a:lnTo>
                <a:lnTo>
                  <a:pt x="1739" y="196"/>
                </a:lnTo>
                <a:lnTo>
                  <a:pt x="1735" y="197"/>
                </a:lnTo>
                <a:lnTo>
                  <a:pt x="1732" y="199"/>
                </a:lnTo>
                <a:lnTo>
                  <a:pt x="1728" y="200"/>
                </a:lnTo>
                <a:lnTo>
                  <a:pt x="1725" y="201"/>
                </a:lnTo>
                <a:lnTo>
                  <a:pt x="1722" y="203"/>
                </a:lnTo>
                <a:lnTo>
                  <a:pt x="1718" y="204"/>
                </a:lnTo>
                <a:lnTo>
                  <a:pt x="1718" y="204"/>
                </a:lnTo>
                <a:lnTo>
                  <a:pt x="1699" y="159"/>
                </a:lnTo>
                <a:lnTo>
                  <a:pt x="1699" y="159"/>
                </a:lnTo>
                <a:lnTo>
                  <a:pt x="1702" y="157"/>
                </a:lnTo>
                <a:lnTo>
                  <a:pt x="1706" y="156"/>
                </a:lnTo>
                <a:lnTo>
                  <a:pt x="1709" y="155"/>
                </a:lnTo>
                <a:lnTo>
                  <a:pt x="1712" y="153"/>
                </a:lnTo>
                <a:lnTo>
                  <a:pt x="1715" y="152"/>
                </a:lnTo>
                <a:lnTo>
                  <a:pt x="1719" y="150"/>
                </a:lnTo>
                <a:lnTo>
                  <a:pt x="1722" y="149"/>
                </a:lnTo>
                <a:lnTo>
                  <a:pt x="1725" y="147"/>
                </a:lnTo>
                <a:lnTo>
                  <a:pt x="1729" y="146"/>
                </a:lnTo>
                <a:lnTo>
                  <a:pt x="1732" y="144"/>
                </a:lnTo>
                <a:lnTo>
                  <a:pt x="1735" y="143"/>
                </a:lnTo>
                <a:lnTo>
                  <a:pt x="1739" y="142"/>
                </a:lnTo>
                <a:lnTo>
                  <a:pt x="1742" y="140"/>
                </a:lnTo>
                <a:lnTo>
                  <a:pt x="1743" y="140"/>
                </a:lnTo>
                <a:lnTo>
                  <a:pt x="1743" y="140"/>
                </a:lnTo>
                <a:close/>
                <a:moveTo>
                  <a:pt x="1654" y="177"/>
                </a:moveTo>
                <a:lnTo>
                  <a:pt x="1672" y="223"/>
                </a:lnTo>
                <a:lnTo>
                  <a:pt x="1671" y="224"/>
                </a:lnTo>
                <a:lnTo>
                  <a:pt x="1667" y="225"/>
                </a:lnTo>
                <a:lnTo>
                  <a:pt x="1664" y="226"/>
                </a:lnTo>
                <a:lnTo>
                  <a:pt x="1661" y="228"/>
                </a:lnTo>
                <a:lnTo>
                  <a:pt x="1657" y="229"/>
                </a:lnTo>
                <a:lnTo>
                  <a:pt x="1654" y="230"/>
                </a:lnTo>
                <a:lnTo>
                  <a:pt x="1650" y="232"/>
                </a:lnTo>
                <a:lnTo>
                  <a:pt x="1647" y="232"/>
                </a:lnTo>
                <a:lnTo>
                  <a:pt x="1644" y="234"/>
                </a:lnTo>
                <a:lnTo>
                  <a:pt x="1640" y="235"/>
                </a:lnTo>
                <a:lnTo>
                  <a:pt x="1637" y="236"/>
                </a:lnTo>
                <a:lnTo>
                  <a:pt x="1633" y="238"/>
                </a:lnTo>
                <a:lnTo>
                  <a:pt x="1630" y="239"/>
                </a:lnTo>
                <a:lnTo>
                  <a:pt x="1626" y="240"/>
                </a:lnTo>
                <a:lnTo>
                  <a:pt x="1625" y="241"/>
                </a:lnTo>
                <a:lnTo>
                  <a:pt x="1609" y="195"/>
                </a:lnTo>
                <a:lnTo>
                  <a:pt x="1610" y="194"/>
                </a:lnTo>
                <a:lnTo>
                  <a:pt x="1613" y="193"/>
                </a:lnTo>
                <a:lnTo>
                  <a:pt x="1616" y="192"/>
                </a:lnTo>
                <a:lnTo>
                  <a:pt x="1619" y="190"/>
                </a:lnTo>
                <a:lnTo>
                  <a:pt x="1623" y="189"/>
                </a:lnTo>
                <a:lnTo>
                  <a:pt x="1626" y="188"/>
                </a:lnTo>
                <a:lnTo>
                  <a:pt x="1629" y="187"/>
                </a:lnTo>
                <a:lnTo>
                  <a:pt x="1633" y="185"/>
                </a:lnTo>
                <a:lnTo>
                  <a:pt x="1636" y="184"/>
                </a:lnTo>
                <a:lnTo>
                  <a:pt x="1640" y="183"/>
                </a:lnTo>
                <a:lnTo>
                  <a:pt x="1643" y="182"/>
                </a:lnTo>
                <a:lnTo>
                  <a:pt x="1646" y="180"/>
                </a:lnTo>
                <a:lnTo>
                  <a:pt x="1649" y="179"/>
                </a:lnTo>
                <a:lnTo>
                  <a:pt x="1653" y="178"/>
                </a:lnTo>
                <a:lnTo>
                  <a:pt x="1654" y="177"/>
                </a:lnTo>
                <a:lnTo>
                  <a:pt x="1654" y="177"/>
                </a:lnTo>
                <a:close/>
                <a:moveTo>
                  <a:pt x="1562" y="210"/>
                </a:moveTo>
                <a:lnTo>
                  <a:pt x="1578" y="257"/>
                </a:lnTo>
                <a:lnTo>
                  <a:pt x="1578" y="257"/>
                </a:lnTo>
                <a:lnTo>
                  <a:pt x="1574" y="258"/>
                </a:lnTo>
                <a:lnTo>
                  <a:pt x="1571" y="260"/>
                </a:lnTo>
                <a:lnTo>
                  <a:pt x="1567" y="261"/>
                </a:lnTo>
                <a:lnTo>
                  <a:pt x="1564" y="262"/>
                </a:lnTo>
                <a:lnTo>
                  <a:pt x="1560" y="263"/>
                </a:lnTo>
                <a:lnTo>
                  <a:pt x="1557" y="264"/>
                </a:lnTo>
                <a:lnTo>
                  <a:pt x="1553" y="265"/>
                </a:lnTo>
                <a:lnTo>
                  <a:pt x="1550" y="266"/>
                </a:lnTo>
                <a:lnTo>
                  <a:pt x="1547" y="267"/>
                </a:lnTo>
                <a:lnTo>
                  <a:pt x="1543" y="268"/>
                </a:lnTo>
                <a:lnTo>
                  <a:pt x="1539" y="269"/>
                </a:lnTo>
                <a:lnTo>
                  <a:pt x="1536" y="270"/>
                </a:lnTo>
                <a:lnTo>
                  <a:pt x="1532" y="271"/>
                </a:lnTo>
                <a:lnTo>
                  <a:pt x="1530" y="272"/>
                </a:lnTo>
                <a:lnTo>
                  <a:pt x="1516" y="225"/>
                </a:lnTo>
                <a:lnTo>
                  <a:pt x="1518" y="225"/>
                </a:lnTo>
                <a:lnTo>
                  <a:pt x="1521" y="223"/>
                </a:lnTo>
                <a:lnTo>
                  <a:pt x="1525" y="222"/>
                </a:lnTo>
                <a:lnTo>
                  <a:pt x="1528" y="221"/>
                </a:lnTo>
                <a:lnTo>
                  <a:pt x="1532" y="220"/>
                </a:lnTo>
                <a:lnTo>
                  <a:pt x="1535" y="219"/>
                </a:lnTo>
                <a:lnTo>
                  <a:pt x="1539" y="218"/>
                </a:lnTo>
                <a:lnTo>
                  <a:pt x="1542" y="217"/>
                </a:lnTo>
                <a:lnTo>
                  <a:pt x="1545" y="216"/>
                </a:lnTo>
                <a:lnTo>
                  <a:pt x="1548" y="215"/>
                </a:lnTo>
                <a:lnTo>
                  <a:pt x="1552" y="214"/>
                </a:lnTo>
                <a:lnTo>
                  <a:pt x="1555" y="213"/>
                </a:lnTo>
                <a:lnTo>
                  <a:pt x="1559" y="211"/>
                </a:lnTo>
                <a:lnTo>
                  <a:pt x="1562" y="210"/>
                </a:lnTo>
                <a:lnTo>
                  <a:pt x="1562" y="210"/>
                </a:lnTo>
                <a:lnTo>
                  <a:pt x="1562" y="210"/>
                </a:lnTo>
                <a:close/>
                <a:moveTo>
                  <a:pt x="1470" y="238"/>
                </a:moveTo>
                <a:lnTo>
                  <a:pt x="1482" y="286"/>
                </a:lnTo>
                <a:lnTo>
                  <a:pt x="1480" y="287"/>
                </a:lnTo>
                <a:lnTo>
                  <a:pt x="1476" y="288"/>
                </a:lnTo>
                <a:lnTo>
                  <a:pt x="1472" y="289"/>
                </a:lnTo>
                <a:lnTo>
                  <a:pt x="1469" y="290"/>
                </a:lnTo>
                <a:lnTo>
                  <a:pt x="1465" y="291"/>
                </a:lnTo>
                <a:lnTo>
                  <a:pt x="1462" y="291"/>
                </a:lnTo>
                <a:lnTo>
                  <a:pt x="1458" y="292"/>
                </a:lnTo>
                <a:lnTo>
                  <a:pt x="1454" y="293"/>
                </a:lnTo>
                <a:lnTo>
                  <a:pt x="1451" y="294"/>
                </a:lnTo>
                <a:lnTo>
                  <a:pt x="1448" y="295"/>
                </a:lnTo>
                <a:lnTo>
                  <a:pt x="1444" y="296"/>
                </a:lnTo>
                <a:lnTo>
                  <a:pt x="1441" y="296"/>
                </a:lnTo>
                <a:lnTo>
                  <a:pt x="1437" y="297"/>
                </a:lnTo>
                <a:lnTo>
                  <a:pt x="1434" y="298"/>
                </a:lnTo>
                <a:lnTo>
                  <a:pt x="1422" y="250"/>
                </a:lnTo>
                <a:lnTo>
                  <a:pt x="1425" y="250"/>
                </a:lnTo>
                <a:lnTo>
                  <a:pt x="1429" y="249"/>
                </a:lnTo>
                <a:lnTo>
                  <a:pt x="1432" y="248"/>
                </a:lnTo>
                <a:lnTo>
                  <a:pt x="1436" y="247"/>
                </a:lnTo>
                <a:lnTo>
                  <a:pt x="1439" y="246"/>
                </a:lnTo>
                <a:lnTo>
                  <a:pt x="1443" y="245"/>
                </a:lnTo>
                <a:lnTo>
                  <a:pt x="1446" y="244"/>
                </a:lnTo>
                <a:lnTo>
                  <a:pt x="1449" y="244"/>
                </a:lnTo>
                <a:lnTo>
                  <a:pt x="1453" y="243"/>
                </a:lnTo>
                <a:lnTo>
                  <a:pt x="1456" y="242"/>
                </a:lnTo>
                <a:lnTo>
                  <a:pt x="1460" y="241"/>
                </a:lnTo>
                <a:lnTo>
                  <a:pt x="1463" y="240"/>
                </a:lnTo>
                <a:lnTo>
                  <a:pt x="1467" y="239"/>
                </a:lnTo>
                <a:lnTo>
                  <a:pt x="1470" y="238"/>
                </a:lnTo>
                <a:lnTo>
                  <a:pt x="1470" y="238"/>
                </a:lnTo>
                <a:close/>
                <a:moveTo>
                  <a:pt x="1375" y="261"/>
                </a:moveTo>
                <a:lnTo>
                  <a:pt x="1385" y="309"/>
                </a:lnTo>
                <a:lnTo>
                  <a:pt x="1383" y="310"/>
                </a:lnTo>
                <a:lnTo>
                  <a:pt x="1380" y="310"/>
                </a:lnTo>
                <a:lnTo>
                  <a:pt x="1376" y="311"/>
                </a:lnTo>
                <a:lnTo>
                  <a:pt x="1373" y="312"/>
                </a:lnTo>
                <a:lnTo>
                  <a:pt x="1369" y="313"/>
                </a:lnTo>
                <a:lnTo>
                  <a:pt x="1365" y="313"/>
                </a:lnTo>
                <a:lnTo>
                  <a:pt x="1362" y="314"/>
                </a:lnTo>
                <a:lnTo>
                  <a:pt x="1358" y="315"/>
                </a:lnTo>
                <a:lnTo>
                  <a:pt x="1354" y="316"/>
                </a:lnTo>
                <a:lnTo>
                  <a:pt x="1351" y="316"/>
                </a:lnTo>
                <a:lnTo>
                  <a:pt x="1348" y="317"/>
                </a:lnTo>
                <a:lnTo>
                  <a:pt x="1344" y="318"/>
                </a:lnTo>
                <a:lnTo>
                  <a:pt x="1340" y="318"/>
                </a:lnTo>
                <a:lnTo>
                  <a:pt x="1337" y="319"/>
                </a:lnTo>
                <a:lnTo>
                  <a:pt x="1336" y="319"/>
                </a:lnTo>
                <a:lnTo>
                  <a:pt x="1327" y="270"/>
                </a:lnTo>
                <a:lnTo>
                  <a:pt x="1328" y="270"/>
                </a:lnTo>
                <a:lnTo>
                  <a:pt x="1331" y="270"/>
                </a:lnTo>
                <a:lnTo>
                  <a:pt x="1335" y="269"/>
                </a:lnTo>
                <a:lnTo>
                  <a:pt x="1338" y="268"/>
                </a:lnTo>
                <a:lnTo>
                  <a:pt x="1342" y="268"/>
                </a:lnTo>
                <a:lnTo>
                  <a:pt x="1345" y="267"/>
                </a:lnTo>
                <a:lnTo>
                  <a:pt x="1349" y="266"/>
                </a:lnTo>
                <a:lnTo>
                  <a:pt x="1352" y="266"/>
                </a:lnTo>
                <a:lnTo>
                  <a:pt x="1355" y="265"/>
                </a:lnTo>
                <a:lnTo>
                  <a:pt x="1359" y="264"/>
                </a:lnTo>
                <a:lnTo>
                  <a:pt x="1363" y="264"/>
                </a:lnTo>
                <a:lnTo>
                  <a:pt x="1366" y="263"/>
                </a:lnTo>
                <a:lnTo>
                  <a:pt x="1370" y="262"/>
                </a:lnTo>
                <a:lnTo>
                  <a:pt x="1373" y="262"/>
                </a:lnTo>
                <a:lnTo>
                  <a:pt x="1375" y="261"/>
                </a:lnTo>
                <a:lnTo>
                  <a:pt x="1375" y="261"/>
                </a:lnTo>
                <a:close/>
                <a:moveTo>
                  <a:pt x="1280" y="279"/>
                </a:moveTo>
                <a:lnTo>
                  <a:pt x="1287" y="327"/>
                </a:lnTo>
                <a:lnTo>
                  <a:pt x="1286" y="327"/>
                </a:lnTo>
                <a:lnTo>
                  <a:pt x="1283" y="328"/>
                </a:lnTo>
                <a:lnTo>
                  <a:pt x="1279" y="329"/>
                </a:lnTo>
                <a:lnTo>
                  <a:pt x="1275" y="329"/>
                </a:lnTo>
                <a:lnTo>
                  <a:pt x="1272" y="330"/>
                </a:lnTo>
                <a:lnTo>
                  <a:pt x="1268" y="330"/>
                </a:lnTo>
                <a:lnTo>
                  <a:pt x="1264" y="331"/>
                </a:lnTo>
                <a:lnTo>
                  <a:pt x="1260" y="331"/>
                </a:lnTo>
                <a:lnTo>
                  <a:pt x="1257" y="332"/>
                </a:lnTo>
                <a:lnTo>
                  <a:pt x="1253" y="332"/>
                </a:lnTo>
                <a:lnTo>
                  <a:pt x="1250" y="333"/>
                </a:lnTo>
                <a:lnTo>
                  <a:pt x="1246" y="333"/>
                </a:lnTo>
                <a:lnTo>
                  <a:pt x="1243" y="334"/>
                </a:lnTo>
                <a:lnTo>
                  <a:pt x="1239" y="334"/>
                </a:lnTo>
                <a:lnTo>
                  <a:pt x="1238" y="334"/>
                </a:lnTo>
                <a:lnTo>
                  <a:pt x="1232" y="286"/>
                </a:lnTo>
                <a:lnTo>
                  <a:pt x="1232" y="286"/>
                </a:lnTo>
                <a:lnTo>
                  <a:pt x="1236" y="285"/>
                </a:lnTo>
                <a:lnTo>
                  <a:pt x="1240" y="285"/>
                </a:lnTo>
                <a:lnTo>
                  <a:pt x="1243" y="284"/>
                </a:lnTo>
                <a:lnTo>
                  <a:pt x="1247" y="284"/>
                </a:lnTo>
                <a:lnTo>
                  <a:pt x="1250" y="283"/>
                </a:lnTo>
                <a:lnTo>
                  <a:pt x="1253" y="283"/>
                </a:lnTo>
                <a:lnTo>
                  <a:pt x="1257" y="282"/>
                </a:lnTo>
                <a:lnTo>
                  <a:pt x="1261" y="282"/>
                </a:lnTo>
                <a:lnTo>
                  <a:pt x="1264" y="281"/>
                </a:lnTo>
                <a:lnTo>
                  <a:pt x="1268" y="281"/>
                </a:lnTo>
                <a:lnTo>
                  <a:pt x="1271" y="280"/>
                </a:lnTo>
                <a:lnTo>
                  <a:pt x="1275" y="280"/>
                </a:lnTo>
                <a:lnTo>
                  <a:pt x="1279" y="279"/>
                </a:lnTo>
                <a:lnTo>
                  <a:pt x="1280" y="279"/>
                </a:lnTo>
                <a:lnTo>
                  <a:pt x="1280" y="279"/>
                </a:lnTo>
                <a:close/>
                <a:moveTo>
                  <a:pt x="1184" y="291"/>
                </a:moveTo>
                <a:lnTo>
                  <a:pt x="1188" y="340"/>
                </a:lnTo>
                <a:lnTo>
                  <a:pt x="1188" y="340"/>
                </a:lnTo>
                <a:lnTo>
                  <a:pt x="1184" y="341"/>
                </a:lnTo>
                <a:lnTo>
                  <a:pt x="1181" y="341"/>
                </a:lnTo>
                <a:lnTo>
                  <a:pt x="1177" y="341"/>
                </a:lnTo>
                <a:lnTo>
                  <a:pt x="1173" y="342"/>
                </a:lnTo>
                <a:lnTo>
                  <a:pt x="1169" y="342"/>
                </a:lnTo>
                <a:lnTo>
                  <a:pt x="1166" y="342"/>
                </a:lnTo>
                <a:lnTo>
                  <a:pt x="1162" y="343"/>
                </a:lnTo>
                <a:lnTo>
                  <a:pt x="1158" y="343"/>
                </a:lnTo>
                <a:lnTo>
                  <a:pt x="1155" y="343"/>
                </a:lnTo>
                <a:lnTo>
                  <a:pt x="1151" y="344"/>
                </a:lnTo>
                <a:lnTo>
                  <a:pt x="1148" y="344"/>
                </a:lnTo>
                <a:lnTo>
                  <a:pt x="1144" y="344"/>
                </a:lnTo>
                <a:lnTo>
                  <a:pt x="1140" y="344"/>
                </a:lnTo>
                <a:lnTo>
                  <a:pt x="1139" y="345"/>
                </a:lnTo>
                <a:lnTo>
                  <a:pt x="1135" y="295"/>
                </a:lnTo>
                <a:lnTo>
                  <a:pt x="1136" y="295"/>
                </a:lnTo>
                <a:lnTo>
                  <a:pt x="1140" y="295"/>
                </a:lnTo>
                <a:lnTo>
                  <a:pt x="1144" y="295"/>
                </a:lnTo>
                <a:lnTo>
                  <a:pt x="1147" y="294"/>
                </a:lnTo>
                <a:lnTo>
                  <a:pt x="1151" y="294"/>
                </a:lnTo>
                <a:lnTo>
                  <a:pt x="1154" y="294"/>
                </a:lnTo>
                <a:lnTo>
                  <a:pt x="1158" y="293"/>
                </a:lnTo>
                <a:lnTo>
                  <a:pt x="1161" y="293"/>
                </a:lnTo>
                <a:lnTo>
                  <a:pt x="1165" y="293"/>
                </a:lnTo>
                <a:lnTo>
                  <a:pt x="1169" y="292"/>
                </a:lnTo>
                <a:lnTo>
                  <a:pt x="1172" y="292"/>
                </a:lnTo>
                <a:lnTo>
                  <a:pt x="1176" y="292"/>
                </a:lnTo>
                <a:lnTo>
                  <a:pt x="1179" y="291"/>
                </a:lnTo>
                <a:lnTo>
                  <a:pt x="1183" y="291"/>
                </a:lnTo>
                <a:lnTo>
                  <a:pt x="1184" y="291"/>
                </a:lnTo>
                <a:lnTo>
                  <a:pt x="1184" y="291"/>
                </a:lnTo>
                <a:close/>
                <a:moveTo>
                  <a:pt x="1086" y="298"/>
                </a:moveTo>
                <a:lnTo>
                  <a:pt x="1089" y="348"/>
                </a:lnTo>
                <a:lnTo>
                  <a:pt x="1088" y="348"/>
                </a:lnTo>
                <a:lnTo>
                  <a:pt x="1085" y="348"/>
                </a:lnTo>
                <a:lnTo>
                  <a:pt x="1081" y="348"/>
                </a:lnTo>
                <a:lnTo>
                  <a:pt x="1078" y="348"/>
                </a:lnTo>
                <a:lnTo>
                  <a:pt x="1074" y="348"/>
                </a:lnTo>
                <a:lnTo>
                  <a:pt x="1070" y="348"/>
                </a:lnTo>
                <a:lnTo>
                  <a:pt x="1067" y="349"/>
                </a:lnTo>
                <a:lnTo>
                  <a:pt x="1063" y="349"/>
                </a:lnTo>
                <a:lnTo>
                  <a:pt x="1059" y="349"/>
                </a:lnTo>
                <a:lnTo>
                  <a:pt x="1055" y="349"/>
                </a:lnTo>
                <a:lnTo>
                  <a:pt x="1052" y="349"/>
                </a:lnTo>
                <a:lnTo>
                  <a:pt x="1048" y="349"/>
                </a:lnTo>
                <a:lnTo>
                  <a:pt x="1045" y="349"/>
                </a:lnTo>
                <a:lnTo>
                  <a:pt x="1041" y="349"/>
                </a:lnTo>
                <a:lnTo>
                  <a:pt x="1039" y="349"/>
                </a:lnTo>
                <a:lnTo>
                  <a:pt x="1038" y="300"/>
                </a:lnTo>
                <a:lnTo>
                  <a:pt x="1040" y="300"/>
                </a:lnTo>
                <a:lnTo>
                  <a:pt x="1043" y="300"/>
                </a:lnTo>
                <a:lnTo>
                  <a:pt x="1047" y="300"/>
                </a:lnTo>
                <a:lnTo>
                  <a:pt x="1051" y="300"/>
                </a:lnTo>
                <a:lnTo>
                  <a:pt x="1054" y="299"/>
                </a:lnTo>
                <a:lnTo>
                  <a:pt x="1058" y="299"/>
                </a:lnTo>
                <a:lnTo>
                  <a:pt x="1061" y="299"/>
                </a:lnTo>
                <a:lnTo>
                  <a:pt x="1065" y="299"/>
                </a:lnTo>
                <a:lnTo>
                  <a:pt x="1068" y="299"/>
                </a:lnTo>
                <a:lnTo>
                  <a:pt x="1072" y="299"/>
                </a:lnTo>
                <a:lnTo>
                  <a:pt x="1076" y="299"/>
                </a:lnTo>
                <a:lnTo>
                  <a:pt x="1079" y="299"/>
                </a:lnTo>
                <a:lnTo>
                  <a:pt x="1083" y="298"/>
                </a:lnTo>
                <a:lnTo>
                  <a:pt x="1086" y="298"/>
                </a:lnTo>
                <a:lnTo>
                  <a:pt x="1086" y="298"/>
                </a:lnTo>
                <a:lnTo>
                  <a:pt x="1086" y="298"/>
                </a:lnTo>
                <a:close/>
                <a:moveTo>
                  <a:pt x="989" y="300"/>
                </a:moveTo>
                <a:lnTo>
                  <a:pt x="989" y="350"/>
                </a:lnTo>
                <a:lnTo>
                  <a:pt x="987" y="350"/>
                </a:lnTo>
                <a:lnTo>
                  <a:pt x="983" y="350"/>
                </a:lnTo>
                <a:lnTo>
                  <a:pt x="979" y="349"/>
                </a:lnTo>
                <a:lnTo>
                  <a:pt x="975" y="349"/>
                </a:lnTo>
                <a:lnTo>
                  <a:pt x="970" y="349"/>
                </a:lnTo>
                <a:lnTo>
                  <a:pt x="966" y="349"/>
                </a:lnTo>
                <a:lnTo>
                  <a:pt x="962" y="349"/>
                </a:lnTo>
                <a:lnTo>
                  <a:pt x="958" y="349"/>
                </a:lnTo>
                <a:lnTo>
                  <a:pt x="954" y="349"/>
                </a:lnTo>
                <a:lnTo>
                  <a:pt x="950" y="349"/>
                </a:lnTo>
                <a:lnTo>
                  <a:pt x="946" y="349"/>
                </a:lnTo>
                <a:lnTo>
                  <a:pt x="941" y="349"/>
                </a:lnTo>
                <a:lnTo>
                  <a:pt x="939" y="348"/>
                </a:lnTo>
                <a:lnTo>
                  <a:pt x="941" y="299"/>
                </a:lnTo>
                <a:lnTo>
                  <a:pt x="943" y="299"/>
                </a:lnTo>
                <a:lnTo>
                  <a:pt x="947" y="299"/>
                </a:lnTo>
                <a:lnTo>
                  <a:pt x="951" y="299"/>
                </a:lnTo>
                <a:lnTo>
                  <a:pt x="955" y="299"/>
                </a:lnTo>
                <a:lnTo>
                  <a:pt x="959" y="300"/>
                </a:lnTo>
                <a:lnTo>
                  <a:pt x="963" y="300"/>
                </a:lnTo>
                <a:lnTo>
                  <a:pt x="967" y="300"/>
                </a:lnTo>
                <a:lnTo>
                  <a:pt x="971" y="300"/>
                </a:lnTo>
                <a:lnTo>
                  <a:pt x="976" y="300"/>
                </a:lnTo>
                <a:lnTo>
                  <a:pt x="980" y="300"/>
                </a:lnTo>
                <a:lnTo>
                  <a:pt x="984" y="300"/>
                </a:lnTo>
                <a:lnTo>
                  <a:pt x="987" y="300"/>
                </a:lnTo>
                <a:lnTo>
                  <a:pt x="989" y="300"/>
                </a:lnTo>
                <a:lnTo>
                  <a:pt x="989" y="300"/>
                </a:lnTo>
                <a:close/>
                <a:moveTo>
                  <a:pt x="892" y="297"/>
                </a:moveTo>
                <a:lnTo>
                  <a:pt x="889" y="346"/>
                </a:lnTo>
                <a:lnTo>
                  <a:pt x="887" y="346"/>
                </a:lnTo>
                <a:lnTo>
                  <a:pt x="883" y="346"/>
                </a:lnTo>
                <a:lnTo>
                  <a:pt x="879" y="345"/>
                </a:lnTo>
                <a:lnTo>
                  <a:pt x="875" y="345"/>
                </a:lnTo>
                <a:lnTo>
                  <a:pt x="871" y="345"/>
                </a:lnTo>
                <a:lnTo>
                  <a:pt x="866" y="344"/>
                </a:lnTo>
                <a:lnTo>
                  <a:pt x="862" y="344"/>
                </a:lnTo>
                <a:lnTo>
                  <a:pt x="858" y="344"/>
                </a:lnTo>
                <a:lnTo>
                  <a:pt x="854" y="343"/>
                </a:lnTo>
                <a:lnTo>
                  <a:pt x="850" y="343"/>
                </a:lnTo>
                <a:lnTo>
                  <a:pt x="846" y="343"/>
                </a:lnTo>
                <a:lnTo>
                  <a:pt x="842" y="342"/>
                </a:lnTo>
                <a:lnTo>
                  <a:pt x="840" y="342"/>
                </a:lnTo>
                <a:lnTo>
                  <a:pt x="844" y="293"/>
                </a:lnTo>
                <a:lnTo>
                  <a:pt x="846" y="293"/>
                </a:lnTo>
                <a:lnTo>
                  <a:pt x="850" y="293"/>
                </a:lnTo>
                <a:lnTo>
                  <a:pt x="854" y="294"/>
                </a:lnTo>
                <a:lnTo>
                  <a:pt x="858" y="294"/>
                </a:lnTo>
                <a:lnTo>
                  <a:pt x="862" y="294"/>
                </a:lnTo>
                <a:lnTo>
                  <a:pt x="866" y="295"/>
                </a:lnTo>
                <a:lnTo>
                  <a:pt x="870" y="295"/>
                </a:lnTo>
                <a:lnTo>
                  <a:pt x="874" y="295"/>
                </a:lnTo>
                <a:lnTo>
                  <a:pt x="878" y="296"/>
                </a:lnTo>
                <a:lnTo>
                  <a:pt x="882" y="296"/>
                </a:lnTo>
                <a:lnTo>
                  <a:pt x="886" y="296"/>
                </a:lnTo>
                <a:lnTo>
                  <a:pt x="890" y="296"/>
                </a:lnTo>
                <a:lnTo>
                  <a:pt x="892" y="297"/>
                </a:lnTo>
                <a:lnTo>
                  <a:pt x="892" y="297"/>
                </a:lnTo>
                <a:close/>
                <a:moveTo>
                  <a:pt x="796" y="288"/>
                </a:moveTo>
                <a:lnTo>
                  <a:pt x="790" y="337"/>
                </a:lnTo>
                <a:lnTo>
                  <a:pt x="788" y="337"/>
                </a:lnTo>
                <a:lnTo>
                  <a:pt x="784" y="336"/>
                </a:lnTo>
                <a:lnTo>
                  <a:pt x="780" y="336"/>
                </a:lnTo>
                <a:lnTo>
                  <a:pt x="775" y="335"/>
                </a:lnTo>
                <a:lnTo>
                  <a:pt x="771" y="335"/>
                </a:lnTo>
                <a:lnTo>
                  <a:pt x="767" y="334"/>
                </a:lnTo>
                <a:lnTo>
                  <a:pt x="763" y="333"/>
                </a:lnTo>
                <a:lnTo>
                  <a:pt x="759" y="333"/>
                </a:lnTo>
                <a:lnTo>
                  <a:pt x="755" y="332"/>
                </a:lnTo>
                <a:lnTo>
                  <a:pt x="751" y="332"/>
                </a:lnTo>
                <a:lnTo>
                  <a:pt x="747" y="331"/>
                </a:lnTo>
                <a:lnTo>
                  <a:pt x="743" y="331"/>
                </a:lnTo>
                <a:lnTo>
                  <a:pt x="740" y="330"/>
                </a:lnTo>
                <a:lnTo>
                  <a:pt x="748" y="282"/>
                </a:lnTo>
                <a:lnTo>
                  <a:pt x="750" y="282"/>
                </a:lnTo>
                <a:lnTo>
                  <a:pt x="754" y="283"/>
                </a:lnTo>
                <a:lnTo>
                  <a:pt x="757" y="283"/>
                </a:lnTo>
                <a:lnTo>
                  <a:pt x="761" y="284"/>
                </a:lnTo>
                <a:lnTo>
                  <a:pt x="765" y="284"/>
                </a:lnTo>
                <a:lnTo>
                  <a:pt x="770" y="285"/>
                </a:lnTo>
                <a:lnTo>
                  <a:pt x="774" y="285"/>
                </a:lnTo>
                <a:lnTo>
                  <a:pt x="778" y="286"/>
                </a:lnTo>
                <a:lnTo>
                  <a:pt x="782" y="286"/>
                </a:lnTo>
                <a:lnTo>
                  <a:pt x="786" y="287"/>
                </a:lnTo>
                <a:lnTo>
                  <a:pt x="789" y="288"/>
                </a:lnTo>
                <a:lnTo>
                  <a:pt x="793" y="288"/>
                </a:lnTo>
                <a:lnTo>
                  <a:pt x="796" y="288"/>
                </a:lnTo>
                <a:lnTo>
                  <a:pt x="796" y="288"/>
                </a:lnTo>
                <a:close/>
                <a:moveTo>
                  <a:pt x="700" y="274"/>
                </a:moveTo>
                <a:lnTo>
                  <a:pt x="691" y="322"/>
                </a:lnTo>
                <a:lnTo>
                  <a:pt x="689" y="322"/>
                </a:lnTo>
                <a:lnTo>
                  <a:pt x="685" y="321"/>
                </a:lnTo>
                <a:lnTo>
                  <a:pt x="681" y="321"/>
                </a:lnTo>
                <a:lnTo>
                  <a:pt x="677" y="320"/>
                </a:lnTo>
                <a:lnTo>
                  <a:pt x="673" y="319"/>
                </a:lnTo>
                <a:lnTo>
                  <a:pt x="669" y="319"/>
                </a:lnTo>
                <a:lnTo>
                  <a:pt x="665" y="318"/>
                </a:lnTo>
                <a:lnTo>
                  <a:pt x="661" y="317"/>
                </a:lnTo>
                <a:lnTo>
                  <a:pt x="656" y="316"/>
                </a:lnTo>
                <a:lnTo>
                  <a:pt x="653" y="316"/>
                </a:lnTo>
                <a:lnTo>
                  <a:pt x="649" y="315"/>
                </a:lnTo>
                <a:lnTo>
                  <a:pt x="645" y="314"/>
                </a:lnTo>
                <a:lnTo>
                  <a:pt x="642" y="313"/>
                </a:lnTo>
                <a:lnTo>
                  <a:pt x="652" y="265"/>
                </a:lnTo>
                <a:lnTo>
                  <a:pt x="654" y="265"/>
                </a:lnTo>
                <a:lnTo>
                  <a:pt x="658" y="266"/>
                </a:lnTo>
                <a:lnTo>
                  <a:pt x="662" y="267"/>
                </a:lnTo>
                <a:lnTo>
                  <a:pt x="666" y="268"/>
                </a:lnTo>
                <a:lnTo>
                  <a:pt x="670" y="269"/>
                </a:lnTo>
                <a:lnTo>
                  <a:pt x="674" y="269"/>
                </a:lnTo>
                <a:lnTo>
                  <a:pt x="678" y="270"/>
                </a:lnTo>
                <a:lnTo>
                  <a:pt x="682" y="271"/>
                </a:lnTo>
                <a:lnTo>
                  <a:pt x="686" y="272"/>
                </a:lnTo>
                <a:lnTo>
                  <a:pt x="690" y="272"/>
                </a:lnTo>
                <a:lnTo>
                  <a:pt x="694" y="273"/>
                </a:lnTo>
                <a:lnTo>
                  <a:pt x="698" y="274"/>
                </a:lnTo>
                <a:lnTo>
                  <a:pt x="700" y="274"/>
                </a:lnTo>
                <a:lnTo>
                  <a:pt x="700" y="274"/>
                </a:lnTo>
                <a:close/>
                <a:moveTo>
                  <a:pt x="604" y="255"/>
                </a:moveTo>
                <a:lnTo>
                  <a:pt x="593" y="303"/>
                </a:lnTo>
                <a:lnTo>
                  <a:pt x="592" y="302"/>
                </a:lnTo>
                <a:lnTo>
                  <a:pt x="588" y="301"/>
                </a:lnTo>
                <a:lnTo>
                  <a:pt x="584" y="300"/>
                </a:lnTo>
                <a:lnTo>
                  <a:pt x="580" y="299"/>
                </a:lnTo>
                <a:lnTo>
                  <a:pt x="576" y="299"/>
                </a:lnTo>
                <a:lnTo>
                  <a:pt x="572" y="298"/>
                </a:lnTo>
                <a:lnTo>
                  <a:pt x="568" y="297"/>
                </a:lnTo>
                <a:lnTo>
                  <a:pt x="564" y="296"/>
                </a:lnTo>
                <a:lnTo>
                  <a:pt x="560" y="294"/>
                </a:lnTo>
                <a:lnTo>
                  <a:pt x="556" y="293"/>
                </a:lnTo>
                <a:lnTo>
                  <a:pt x="552" y="292"/>
                </a:lnTo>
                <a:lnTo>
                  <a:pt x="548" y="291"/>
                </a:lnTo>
                <a:lnTo>
                  <a:pt x="545" y="291"/>
                </a:lnTo>
                <a:lnTo>
                  <a:pt x="557" y="243"/>
                </a:lnTo>
                <a:lnTo>
                  <a:pt x="560" y="244"/>
                </a:lnTo>
                <a:lnTo>
                  <a:pt x="564" y="245"/>
                </a:lnTo>
                <a:lnTo>
                  <a:pt x="568" y="246"/>
                </a:lnTo>
                <a:lnTo>
                  <a:pt x="572" y="247"/>
                </a:lnTo>
                <a:lnTo>
                  <a:pt x="576" y="248"/>
                </a:lnTo>
                <a:lnTo>
                  <a:pt x="580" y="249"/>
                </a:lnTo>
                <a:lnTo>
                  <a:pt x="584" y="250"/>
                </a:lnTo>
                <a:lnTo>
                  <a:pt x="588" y="251"/>
                </a:lnTo>
                <a:lnTo>
                  <a:pt x="591" y="252"/>
                </a:lnTo>
                <a:lnTo>
                  <a:pt x="595" y="253"/>
                </a:lnTo>
                <a:lnTo>
                  <a:pt x="599" y="254"/>
                </a:lnTo>
                <a:lnTo>
                  <a:pt x="603" y="255"/>
                </a:lnTo>
                <a:lnTo>
                  <a:pt x="604" y="255"/>
                </a:lnTo>
                <a:lnTo>
                  <a:pt x="604" y="255"/>
                </a:lnTo>
                <a:close/>
                <a:moveTo>
                  <a:pt x="510" y="231"/>
                </a:moveTo>
                <a:lnTo>
                  <a:pt x="497" y="278"/>
                </a:lnTo>
                <a:lnTo>
                  <a:pt x="496" y="277"/>
                </a:lnTo>
                <a:lnTo>
                  <a:pt x="492" y="276"/>
                </a:lnTo>
                <a:lnTo>
                  <a:pt x="488" y="275"/>
                </a:lnTo>
                <a:lnTo>
                  <a:pt x="484" y="274"/>
                </a:lnTo>
                <a:lnTo>
                  <a:pt x="480" y="273"/>
                </a:lnTo>
                <a:lnTo>
                  <a:pt x="476" y="272"/>
                </a:lnTo>
                <a:lnTo>
                  <a:pt x="472" y="270"/>
                </a:lnTo>
                <a:lnTo>
                  <a:pt x="468" y="269"/>
                </a:lnTo>
                <a:lnTo>
                  <a:pt x="464" y="268"/>
                </a:lnTo>
                <a:lnTo>
                  <a:pt x="460" y="267"/>
                </a:lnTo>
                <a:lnTo>
                  <a:pt x="456" y="265"/>
                </a:lnTo>
                <a:lnTo>
                  <a:pt x="452" y="264"/>
                </a:lnTo>
                <a:lnTo>
                  <a:pt x="449" y="263"/>
                </a:lnTo>
                <a:lnTo>
                  <a:pt x="464" y="216"/>
                </a:lnTo>
                <a:lnTo>
                  <a:pt x="467" y="217"/>
                </a:lnTo>
                <a:lnTo>
                  <a:pt x="471" y="219"/>
                </a:lnTo>
                <a:lnTo>
                  <a:pt x="475" y="220"/>
                </a:lnTo>
                <a:lnTo>
                  <a:pt x="479" y="221"/>
                </a:lnTo>
                <a:lnTo>
                  <a:pt x="483" y="222"/>
                </a:lnTo>
                <a:lnTo>
                  <a:pt x="487" y="223"/>
                </a:lnTo>
                <a:lnTo>
                  <a:pt x="490" y="225"/>
                </a:lnTo>
                <a:lnTo>
                  <a:pt x="494" y="226"/>
                </a:lnTo>
                <a:lnTo>
                  <a:pt x="498" y="227"/>
                </a:lnTo>
                <a:lnTo>
                  <a:pt x="502" y="228"/>
                </a:lnTo>
                <a:lnTo>
                  <a:pt x="506" y="229"/>
                </a:lnTo>
                <a:lnTo>
                  <a:pt x="510" y="230"/>
                </a:lnTo>
                <a:lnTo>
                  <a:pt x="510" y="231"/>
                </a:lnTo>
                <a:lnTo>
                  <a:pt x="510" y="231"/>
                </a:lnTo>
                <a:close/>
                <a:moveTo>
                  <a:pt x="418" y="201"/>
                </a:moveTo>
                <a:lnTo>
                  <a:pt x="402" y="247"/>
                </a:lnTo>
                <a:lnTo>
                  <a:pt x="401" y="247"/>
                </a:lnTo>
                <a:lnTo>
                  <a:pt x="397" y="246"/>
                </a:lnTo>
                <a:lnTo>
                  <a:pt x="393" y="245"/>
                </a:lnTo>
                <a:lnTo>
                  <a:pt x="390" y="243"/>
                </a:lnTo>
                <a:lnTo>
                  <a:pt x="386" y="242"/>
                </a:lnTo>
                <a:lnTo>
                  <a:pt x="382" y="240"/>
                </a:lnTo>
                <a:lnTo>
                  <a:pt x="378" y="239"/>
                </a:lnTo>
                <a:lnTo>
                  <a:pt x="374" y="237"/>
                </a:lnTo>
                <a:lnTo>
                  <a:pt x="370" y="236"/>
                </a:lnTo>
                <a:lnTo>
                  <a:pt x="366" y="234"/>
                </a:lnTo>
                <a:lnTo>
                  <a:pt x="362" y="233"/>
                </a:lnTo>
                <a:lnTo>
                  <a:pt x="358" y="232"/>
                </a:lnTo>
                <a:lnTo>
                  <a:pt x="355" y="231"/>
                </a:lnTo>
                <a:lnTo>
                  <a:pt x="372" y="184"/>
                </a:lnTo>
                <a:lnTo>
                  <a:pt x="376" y="186"/>
                </a:lnTo>
                <a:lnTo>
                  <a:pt x="380" y="187"/>
                </a:lnTo>
                <a:lnTo>
                  <a:pt x="384" y="189"/>
                </a:lnTo>
                <a:lnTo>
                  <a:pt x="387" y="190"/>
                </a:lnTo>
                <a:lnTo>
                  <a:pt x="391" y="191"/>
                </a:lnTo>
                <a:lnTo>
                  <a:pt x="395" y="193"/>
                </a:lnTo>
                <a:lnTo>
                  <a:pt x="398" y="194"/>
                </a:lnTo>
                <a:lnTo>
                  <a:pt x="402" y="196"/>
                </a:lnTo>
                <a:lnTo>
                  <a:pt x="406" y="197"/>
                </a:lnTo>
                <a:lnTo>
                  <a:pt x="410" y="198"/>
                </a:lnTo>
                <a:lnTo>
                  <a:pt x="414" y="200"/>
                </a:lnTo>
                <a:lnTo>
                  <a:pt x="418" y="201"/>
                </a:lnTo>
                <a:lnTo>
                  <a:pt x="418" y="201"/>
                </a:lnTo>
                <a:lnTo>
                  <a:pt x="418" y="201"/>
                </a:lnTo>
                <a:close/>
                <a:moveTo>
                  <a:pt x="327" y="167"/>
                </a:moveTo>
                <a:lnTo>
                  <a:pt x="308" y="212"/>
                </a:lnTo>
                <a:lnTo>
                  <a:pt x="308" y="212"/>
                </a:lnTo>
                <a:lnTo>
                  <a:pt x="304" y="210"/>
                </a:lnTo>
                <a:lnTo>
                  <a:pt x="301" y="209"/>
                </a:lnTo>
                <a:lnTo>
                  <a:pt x="297" y="207"/>
                </a:lnTo>
                <a:lnTo>
                  <a:pt x="293" y="205"/>
                </a:lnTo>
                <a:lnTo>
                  <a:pt x="289" y="204"/>
                </a:lnTo>
                <a:lnTo>
                  <a:pt x="286" y="203"/>
                </a:lnTo>
                <a:lnTo>
                  <a:pt x="282" y="201"/>
                </a:lnTo>
                <a:lnTo>
                  <a:pt x="278" y="199"/>
                </a:lnTo>
                <a:lnTo>
                  <a:pt x="274" y="198"/>
                </a:lnTo>
                <a:lnTo>
                  <a:pt x="270" y="196"/>
                </a:lnTo>
                <a:lnTo>
                  <a:pt x="266" y="194"/>
                </a:lnTo>
                <a:lnTo>
                  <a:pt x="262" y="193"/>
                </a:lnTo>
                <a:lnTo>
                  <a:pt x="262" y="193"/>
                </a:lnTo>
                <a:lnTo>
                  <a:pt x="283" y="147"/>
                </a:lnTo>
                <a:lnTo>
                  <a:pt x="283" y="147"/>
                </a:lnTo>
                <a:lnTo>
                  <a:pt x="286" y="149"/>
                </a:lnTo>
                <a:lnTo>
                  <a:pt x="290" y="151"/>
                </a:lnTo>
                <a:lnTo>
                  <a:pt x="293" y="152"/>
                </a:lnTo>
                <a:lnTo>
                  <a:pt x="297" y="154"/>
                </a:lnTo>
                <a:lnTo>
                  <a:pt x="301" y="156"/>
                </a:lnTo>
                <a:lnTo>
                  <a:pt x="305" y="157"/>
                </a:lnTo>
                <a:lnTo>
                  <a:pt x="309" y="159"/>
                </a:lnTo>
                <a:lnTo>
                  <a:pt x="312" y="160"/>
                </a:lnTo>
                <a:lnTo>
                  <a:pt x="316" y="162"/>
                </a:lnTo>
                <a:lnTo>
                  <a:pt x="320" y="164"/>
                </a:lnTo>
                <a:lnTo>
                  <a:pt x="324" y="165"/>
                </a:lnTo>
                <a:lnTo>
                  <a:pt x="327" y="167"/>
                </a:lnTo>
                <a:lnTo>
                  <a:pt x="327" y="167"/>
                </a:lnTo>
                <a:lnTo>
                  <a:pt x="327" y="167"/>
                </a:lnTo>
                <a:close/>
                <a:moveTo>
                  <a:pt x="238" y="127"/>
                </a:moveTo>
                <a:lnTo>
                  <a:pt x="217" y="172"/>
                </a:lnTo>
                <a:lnTo>
                  <a:pt x="214" y="170"/>
                </a:lnTo>
                <a:lnTo>
                  <a:pt x="210" y="168"/>
                </a:lnTo>
                <a:lnTo>
                  <a:pt x="206" y="166"/>
                </a:lnTo>
                <a:lnTo>
                  <a:pt x="202" y="165"/>
                </a:lnTo>
                <a:lnTo>
                  <a:pt x="199" y="163"/>
                </a:lnTo>
                <a:lnTo>
                  <a:pt x="195" y="161"/>
                </a:lnTo>
                <a:lnTo>
                  <a:pt x="192" y="159"/>
                </a:lnTo>
                <a:lnTo>
                  <a:pt x="188" y="157"/>
                </a:lnTo>
                <a:lnTo>
                  <a:pt x="184" y="155"/>
                </a:lnTo>
                <a:lnTo>
                  <a:pt x="180" y="153"/>
                </a:lnTo>
                <a:lnTo>
                  <a:pt x="176" y="151"/>
                </a:lnTo>
                <a:lnTo>
                  <a:pt x="173" y="150"/>
                </a:lnTo>
                <a:lnTo>
                  <a:pt x="172" y="149"/>
                </a:lnTo>
                <a:lnTo>
                  <a:pt x="195" y="106"/>
                </a:lnTo>
                <a:lnTo>
                  <a:pt x="195" y="106"/>
                </a:lnTo>
                <a:lnTo>
                  <a:pt x="199" y="108"/>
                </a:lnTo>
                <a:lnTo>
                  <a:pt x="202" y="110"/>
                </a:lnTo>
                <a:lnTo>
                  <a:pt x="206" y="112"/>
                </a:lnTo>
                <a:lnTo>
                  <a:pt x="210" y="113"/>
                </a:lnTo>
                <a:lnTo>
                  <a:pt x="213" y="115"/>
                </a:lnTo>
                <a:lnTo>
                  <a:pt x="217" y="117"/>
                </a:lnTo>
                <a:lnTo>
                  <a:pt x="221" y="118"/>
                </a:lnTo>
                <a:lnTo>
                  <a:pt x="224" y="120"/>
                </a:lnTo>
                <a:lnTo>
                  <a:pt x="228" y="122"/>
                </a:lnTo>
                <a:lnTo>
                  <a:pt x="231" y="124"/>
                </a:lnTo>
                <a:lnTo>
                  <a:pt x="235" y="126"/>
                </a:lnTo>
                <a:lnTo>
                  <a:pt x="238" y="127"/>
                </a:lnTo>
                <a:lnTo>
                  <a:pt x="238" y="127"/>
                </a:lnTo>
                <a:close/>
                <a:moveTo>
                  <a:pt x="152" y="83"/>
                </a:moveTo>
                <a:lnTo>
                  <a:pt x="128" y="126"/>
                </a:lnTo>
                <a:lnTo>
                  <a:pt x="125" y="124"/>
                </a:lnTo>
                <a:lnTo>
                  <a:pt x="122" y="122"/>
                </a:lnTo>
                <a:lnTo>
                  <a:pt x="118" y="120"/>
                </a:lnTo>
                <a:lnTo>
                  <a:pt x="114" y="118"/>
                </a:lnTo>
                <a:lnTo>
                  <a:pt x="110" y="116"/>
                </a:lnTo>
                <a:lnTo>
                  <a:pt x="107" y="115"/>
                </a:lnTo>
                <a:lnTo>
                  <a:pt x="103" y="113"/>
                </a:lnTo>
                <a:lnTo>
                  <a:pt x="99" y="110"/>
                </a:lnTo>
                <a:lnTo>
                  <a:pt x="96" y="108"/>
                </a:lnTo>
                <a:lnTo>
                  <a:pt x="93" y="106"/>
                </a:lnTo>
                <a:lnTo>
                  <a:pt x="89" y="104"/>
                </a:lnTo>
                <a:lnTo>
                  <a:pt x="85" y="102"/>
                </a:lnTo>
                <a:lnTo>
                  <a:pt x="85" y="102"/>
                </a:lnTo>
                <a:lnTo>
                  <a:pt x="110" y="59"/>
                </a:lnTo>
                <a:lnTo>
                  <a:pt x="110" y="59"/>
                </a:lnTo>
                <a:lnTo>
                  <a:pt x="113" y="61"/>
                </a:lnTo>
                <a:lnTo>
                  <a:pt x="117" y="63"/>
                </a:lnTo>
                <a:lnTo>
                  <a:pt x="121" y="66"/>
                </a:lnTo>
                <a:lnTo>
                  <a:pt x="124" y="68"/>
                </a:lnTo>
                <a:lnTo>
                  <a:pt x="127" y="70"/>
                </a:lnTo>
                <a:lnTo>
                  <a:pt x="131" y="72"/>
                </a:lnTo>
                <a:lnTo>
                  <a:pt x="134" y="74"/>
                </a:lnTo>
                <a:lnTo>
                  <a:pt x="138" y="76"/>
                </a:lnTo>
                <a:lnTo>
                  <a:pt x="142" y="78"/>
                </a:lnTo>
                <a:lnTo>
                  <a:pt x="145" y="80"/>
                </a:lnTo>
                <a:lnTo>
                  <a:pt x="149" y="82"/>
                </a:lnTo>
                <a:lnTo>
                  <a:pt x="152" y="83"/>
                </a:lnTo>
                <a:lnTo>
                  <a:pt x="152" y="8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7" name="Freeform 146"/>
          <p:cNvSpPr>
            <a:spLocks noEditPoints="1"/>
          </p:cNvSpPr>
          <p:nvPr>
            <p:custDataLst>
              <p:tags r:id="rId11"/>
            </p:custDataLst>
          </p:nvPr>
        </p:nvSpPr>
        <p:spPr bwMode="auto">
          <a:xfrm>
            <a:off x="6992814" y="2529154"/>
            <a:ext cx="1001854" cy="1624546"/>
          </a:xfrm>
          <a:custGeom>
            <a:avLst/>
            <a:gdLst>
              <a:gd name="T0" fmla="*/ 968 w 1012"/>
              <a:gd name="T1" fmla="*/ 12 h 1641"/>
              <a:gd name="T2" fmla="*/ 999 w 1012"/>
              <a:gd name="T3" fmla="*/ 51 h 1641"/>
              <a:gd name="T4" fmla="*/ 970 w 1012"/>
              <a:gd name="T5" fmla="*/ 68 h 1641"/>
              <a:gd name="T6" fmla="*/ 197 w 1012"/>
              <a:gd name="T7" fmla="*/ 1518 h 1641"/>
              <a:gd name="T8" fmla="*/ 75 w 1012"/>
              <a:gd name="T9" fmla="*/ 1511 h 1641"/>
              <a:gd name="T10" fmla="*/ 78 w 1012"/>
              <a:gd name="T11" fmla="*/ 1465 h 1641"/>
              <a:gd name="T12" fmla="*/ 126 w 1012"/>
              <a:gd name="T13" fmla="*/ 1491 h 1641"/>
              <a:gd name="T14" fmla="*/ 131 w 1012"/>
              <a:gd name="T15" fmla="*/ 1418 h 1641"/>
              <a:gd name="T16" fmla="*/ 85 w 1012"/>
              <a:gd name="T17" fmla="*/ 1382 h 1641"/>
              <a:gd name="T18" fmla="*/ 134 w 1012"/>
              <a:gd name="T19" fmla="*/ 1380 h 1641"/>
              <a:gd name="T20" fmla="*/ 131 w 1012"/>
              <a:gd name="T21" fmla="*/ 1418 h 1641"/>
              <a:gd name="T22" fmla="*/ 97 w 1012"/>
              <a:gd name="T23" fmla="*/ 1293 h 1641"/>
              <a:gd name="T24" fmla="*/ 149 w 1012"/>
              <a:gd name="T25" fmla="*/ 1279 h 1641"/>
              <a:gd name="T26" fmla="*/ 142 w 1012"/>
              <a:gd name="T27" fmla="*/ 1322 h 1641"/>
              <a:gd name="T28" fmla="*/ 115 w 1012"/>
              <a:gd name="T29" fmla="*/ 1198 h 1641"/>
              <a:gd name="T30" fmla="*/ 169 w 1012"/>
              <a:gd name="T31" fmla="*/ 1179 h 1641"/>
              <a:gd name="T32" fmla="*/ 162 w 1012"/>
              <a:gd name="T33" fmla="*/ 1215 h 1641"/>
              <a:gd name="T34" fmla="*/ 133 w 1012"/>
              <a:gd name="T35" fmla="*/ 1118 h 1641"/>
              <a:gd name="T36" fmla="*/ 145 w 1012"/>
              <a:gd name="T37" fmla="*/ 1075 h 1641"/>
              <a:gd name="T38" fmla="*/ 187 w 1012"/>
              <a:gd name="T39" fmla="*/ 1110 h 1641"/>
              <a:gd name="T40" fmla="*/ 208 w 1012"/>
              <a:gd name="T41" fmla="*/ 1039 h 1641"/>
              <a:gd name="T42" fmla="*/ 172 w 1012"/>
              <a:gd name="T43" fmla="*/ 990 h 1641"/>
              <a:gd name="T44" fmla="*/ 217 w 1012"/>
              <a:gd name="T45" fmla="*/ 1013 h 1641"/>
              <a:gd name="T46" fmla="*/ 240 w 1012"/>
              <a:gd name="T47" fmla="*/ 947 h 1641"/>
              <a:gd name="T48" fmla="*/ 206 w 1012"/>
              <a:gd name="T49" fmla="*/ 900 h 1641"/>
              <a:gd name="T50" fmla="*/ 254 w 1012"/>
              <a:gd name="T51" fmla="*/ 911 h 1641"/>
              <a:gd name="T52" fmla="*/ 240 w 1012"/>
              <a:gd name="T53" fmla="*/ 947 h 1641"/>
              <a:gd name="T54" fmla="*/ 241 w 1012"/>
              <a:gd name="T55" fmla="*/ 818 h 1641"/>
              <a:gd name="T56" fmla="*/ 295 w 1012"/>
              <a:gd name="T57" fmla="*/ 819 h 1641"/>
              <a:gd name="T58" fmla="*/ 277 w 1012"/>
              <a:gd name="T59" fmla="*/ 858 h 1641"/>
              <a:gd name="T60" fmla="*/ 283 w 1012"/>
              <a:gd name="T61" fmla="*/ 732 h 1641"/>
              <a:gd name="T62" fmla="*/ 342 w 1012"/>
              <a:gd name="T63" fmla="*/ 728 h 1641"/>
              <a:gd name="T64" fmla="*/ 324 w 1012"/>
              <a:gd name="T65" fmla="*/ 761 h 1641"/>
              <a:gd name="T66" fmla="*/ 327 w 1012"/>
              <a:gd name="T67" fmla="*/ 655 h 1641"/>
              <a:gd name="T68" fmla="*/ 349 w 1012"/>
              <a:gd name="T69" fmla="*/ 618 h 1641"/>
              <a:gd name="T70" fmla="*/ 372 w 1012"/>
              <a:gd name="T71" fmla="*/ 673 h 1641"/>
              <a:gd name="T72" fmla="*/ 377 w 1012"/>
              <a:gd name="T73" fmla="*/ 574 h 1641"/>
              <a:gd name="T74" fmla="*/ 402 w 1012"/>
              <a:gd name="T75" fmla="*/ 537 h 1641"/>
              <a:gd name="T76" fmla="*/ 430 w 1012"/>
              <a:gd name="T77" fmla="*/ 582 h 1641"/>
              <a:gd name="T78" fmla="*/ 472 w 1012"/>
              <a:gd name="T79" fmla="*/ 523 h 1641"/>
              <a:gd name="T80" fmla="*/ 455 w 1012"/>
              <a:gd name="T81" fmla="*/ 465 h 1641"/>
              <a:gd name="T82" fmla="*/ 490 w 1012"/>
              <a:gd name="T83" fmla="*/ 501 h 1641"/>
              <a:gd name="T84" fmla="*/ 532 w 1012"/>
              <a:gd name="T85" fmla="*/ 447 h 1641"/>
              <a:gd name="T86" fmla="*/ 516 w 1012"/>
              <a:gd name="T87" fmla="*/ 391 h 1641"/>
              <a:gd name="T88" fmla="*/ 558 w 1012"/>
              <a:gd name="T89" fmla="*/ 417 h 1641"/>
              <a:gd name="T90" fmla="*/ 532 w 1012"/>
              <a:gd name="T91" fmla="*/ 447 h 1641"/>
              <a:gd name="T92" fmla="*/ 575 w 1012"/>
              <a:gd name="T93" fmla="*/ 325 h 1641"/>
              <a:gd name="T94" fmla="*/ 626 w 1012"/>
              <a:gd name="T95" fmla="*/ 343 h 1641"/>
              <a:gd name="T96" fmla="*/ 596 w 1012"/>
              <a:gd name="T97" fmla="*/ 375 h 1641"/>
              <a:gd name="T98" fmla="*/ 644 w 1012"/>
              <a:gd name="T99" fmla="*/ 257 h 1641"/>
              <a:gd name="T100" fmla="*/ 699 w 1012"/>
              <a:gd name="T101" fmla="*/ 272 h 1641"/>
              <a:gd name="T102" fmla="*/ 672 w 1012"/>
              <a:gd name="T103" fmla="*/ 297 h 1641"/>
              <a:gd name="T104" fmla="*/ 705 w 1012"/>
              <a:gd name="T105" fmla="*/ 201 h 1641"/>
              <a:gd name="T106" fmla="*/ 739 w 1012"/>
              <a:gd name="T107" fmla="*/ 172 h 1641"/>
              <a:gd name="T108" fmla="*/ 754 w 1012"/>
              <a:gd name="T109" fmla="*/ 224 h 1641"/>
              <a:gd name="T110" fmla="*/ 811 w 1012"/>
              <a:gd name="T111" fmla="*/ 178 h 1641"/>
              <a:gd name="T112" fmla="*/ 810 w 1012"/>
              <a:gd name="T113" fmla="*/ 117 h 1641"/>
              <a:gd name="T114" fmla="*/ 834 w 1012"/>
              <a:gd name="T115" fmla="*/ 161 h 1641"/>
              <a:gd name="T116" fmla="*/ 889 w 1012"/>
              <a:gd name="T117" fmla="*/ 121 h 1641"/>
              <a:gd name="T118" fmla="*/ 891 w 1012"/>
              <a:gd name="T119" fmla="*/ 60 h 1641"/>
              <a:gd name="T120" fmla="*/ 912 w 1012"/>
              <a:gd name="T121" fmla="*/ 10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2" h="1641">
                <a:moveTo>
                  <a:pt x="970" y="68"/>
                </a:moveTo>
                <a:lnTo>
                  <a:pt x="945" y="26"/>
                </a:lnTo>
                <a:lnTo>
                  <a:pt x="948" y="23"/>
                </a:lnTo>
                <a:lnTo>
                  <a:pt x="955" y="20"/>
                </a:lnTo>
                <a:lnTo>
                  <a:pt x="961" y="16"/>
                </a:lnTo>
                <a:lnTo>
                  <a:pt x="968" y="12"/>
                </a:lnTo>
                <a:lnTo>
                  <a:pt x="974" y="8"/>
                </a:lnTo>
                <a:lnTo>
                  <a:pt x="981" y="4"/>
                </a:lnTo>
                <a:lnTo>
                  <a:pt x="988" y="0"/>
                </a:lnTo>
                <a:lnTo>
                  <a:pt x="1012" y="43"/>
                </a:lnTo>
                <a:lnTo>
                  <a:pt x="1006" y="47"/>
                </a:lnTo>
                <a:lnTo>
                  <a:pt x="999" y="51"/>
                </a:lnTo>
                <a:lnTo>
                  <a:pt x="993" y="54"/>
                </a:lnTo>
                <a:lnTo>
                  <a:pt x="987" y="58"/>
                </a:lnTo>
                <a:lnTo>
                  <a:pt x="980" y="62"/>
                </a:lnTo>
                <a:lnTo>
                  <a:pt x="974" y="66"/>
                </a:lnTo>
                <a:lnTo>
                  <a:pt x="970" y="68"/>
                </a:lnTo>
                <a:lnTo>
                  <a:pt x="970" y="68"/>
                </a:lnTo>
                <a:close/>
                <a:moveTo>
                  <a:pt x="99" y="1641"/>
                </a:moveTo>
                <a:lnTo>
                  <a:pt x="0" y="1592"/>
                </a:lnTo>
                <a:lnTo>
                  <a:pt x="0" y="1518"/>
                </a:lnTo>
                <a:lnTo>
                  <a:pt x="91" y="1563"/>
                </a:lnTo>
                <a:lnTo>
                  <a:pt x="107" y="1563"/>
                </a:lnTo>
                <a:lnTo>
                  <a:pt x="197" y="1518"/>
                </a:lnTo>
                <a:lnTo>
                  <a:pt x="197" y="1592"/>
                </a:lnTo>
                <a:lnTo>
                  <a:pt x="99" y="1641"/>
                </a:lnTo>
                <a:lnTo>
                  <a:pt x="99" y="1641"/>
                </a:lnTo>
                <a:close/>
                <a:moveTo>
                  <a:pt x="125" y="1515"/>
                </a:moveTo>
                <a:lnTo>
                  <a:pt x="75" y="1513"/>
                </a:lnTo>
                <a:lnTo>
                  <a:pt x="75" y="1511"/>
                </a:lnTo>
                <a:lnTo>
                  <a:pt x="76" y="1503"/>
                </a:lnTo>
                <a:lnTo>
                  <a:pt x="76" y="1495"/>
                </a:lnTo>
                <a:lnTo>
                  <a:pt x="77" y="1488"/>
                </a:lnTo>
                <a:lnTo>
                  <a:pt x="77" y="1480"/>
                </a:lnTo>
                <a:lnTo>
                  <a:pt x="77" y="1473"/>
                </a:lnTo>
                <a:lnTo>
                  <a:pt x="78" y="1465"/>
                </a:lnTo>
                <a:lnTo>
                  <a:pt x="78" y="1463"/>
                </a:lnTo>
                <a:lnTo>
                  <a:pt x="127" y="1466"/>
                </a:lnTo>
                <a:lnTo>
                  <a:pt x="127" y="1468"/>
                </a:lnTo>
                <a:lnTo>
                  <a:pt x="127" y="1476"/>
                </a:lnTo>
                <a:lnTo>
                  <a:pt x="126" y="1483"/>
                </a:lnTo>
                <a:lnTo>
                  <a:pt x="126" y="1491"/>
                </a:lnTo>
                <a:lnTo>
                  <a:pt x="126" y="1498"/>
                </a:lnTo>
                <a:lnTo>
                  <a:pt x="125" y="1505"/>
                </a:lnTo>
                <a:lnTo>
                  <a:pt x="125" y="1513"/>
                </a:lnTo>
                <a:lnTo>
                  <a:pt x="125" y="1515"/>
                </a:lnTo>
                <a:lnTo>
                  <a:pt x="125" y="1515"/>
                </a:lnTo>
                <a:close/>
                <a:moveTo>
                  <a:pt x="131" y="1418"/>
                </a:moveTo>
                <a:lnTo>
                  <a:pt x="82" y="1413"/>
                </a:lnTo>
                <a:lnTo>
                  <a:pt x="82" y="1412"/>
                </a:lnTo>
                <a:lnTo>
                  <a:pt x="83" y="1405"/>
                </a:lnTo>
                <a:lnTo>
                  <a:pt x="83" y="1398"/>
                </a:lnTo>
                <a:lnTo>
                  <a:pt x="84" y="1390"/>
                </a:lnTo>
                <a:lnTo>
                  <a:pt x="85" y="1382"/>
                </a:lnTo>
                <a:lnTo>
                  <a:pt x="86" y="1375"/>
                </a:lnTo>
                <a:lnTo>
                  <a:pt x="87" y="1368"/>
                </a:lnTo>
                <a:lnTo>
                  <a:pt x="87" y="1364"/>
                </a:lnTo>
                <a:lnTo>
                  <a:pt x="136" y="1370"/>
                </a:lnTo>
                <a:lnTo>
                  <a:pt x="135" y="1373"/>
                </a:lnTo>
                <a:lnTo>
                  <a:pt x="134" y="1380"/>
                </a:lnTo>
                <a:lnTo>
                  <a:pt x="134" y="1388"/>
                </a:lnTo>
                <a:lnTo>
                  <a:pt x="133" y="1395"/>
                </a:lnTo>
                <a:lnTo>
                  <a:pt x="132" y="1403"/>
                </a:lnTo>
                <a:lnTo>
                  <a:pt x="131" y="1410"/>
                </a:lnTo>
                <a:lnTo>
                  <a:pt x="131" y="1417"/>
                </a:lnTo>
                <a:lnTo>
                  <a:pt x="131" y="1418"/>
                </a:lnTo>
                <a:lnTo>
                  <a:pt x="131" y="1418"/>
                </a:lnTo>
                <a:close/>
                <a:moveTo>
                  <a:pt x="142" y="1322"/>
                </a:moveTo>
                <a:lnTo>
                  <a:pt x="94" y="1315"/>
                </a:lnTo>
                <a:lnTo>
                  <a:pt x="95" y="1308"/>
                </a:lnTo>
                <a:lnTo>
                  <a:pt x="96" y="1301"/>
                </a:lnTo>
                <a:lnTo>
                  <a:pt x="97" y="1293"/>
                </a:lnTo>
                <a:lnTo>
                  <a:pt x="98" y="1286"/>
                </a:lnTo>
                <a:lnTo>
                  <a:pt x="99" y="1278"/>
                </a:lnTo>
                <a:lnTo>
                  <a:pt x="100" y="1271"/>
                </a:lnTo>
                <a:lnTo>
                  <a:pt x="101" y="1265"/>
                </a:lnTo>
                <a:lnTo>
                  <a:pt x="150" y="1274"/>
                </a:lnTo>
                <a:lnTo>
                  <a:pt x="149" y="1279"/>
                </a:lnTo>
                <a:lnTo>
                  <a:pt x="148" y="1287"/>
                </a:lnTo>
                <a:lnTo>
                  <a:pt x="147" y="1294"/>
                </a:lnTo>
                <a:lnTo>
                  <a:pt x="145" y="1301"/>
                </a:lnTo>
                <a:lnTo>
                  <a:pt x="144" y="1308"/>
                </a:lnTo>
                <a:lnTo>
                  <a:pt x="143" y="1316"/>
                </a:lnTo>
                <a:lnTo>
                  <a:pt x="142" y="1322"/>
                </a:lnTo>
                <a:lnTo>
                  <a:pt x="142" y="1322"/>
                </a:lnTo>
                <a:close/>
                <a:moveTo>
                  <a:pt x="159" y="1227"/>
                </a:moveTo>
                <a:lnTo>
                  <a:pt x="111" y="1216"/>
                </a:lnTo>
                <a:lnTo>
                  <a:pt x="112" y="1212"/>
                </a:lnTo>
                <a:lnTo>
                  <a:pt x="113" y="1205"/>
                </a:lnTo>
                <a:lnTo>
                  <a:pt x="115" y="1198"/>
                </a:lnTo>
                <a:lnTo>
                  <a:pt x="116" y="1190"/>
                </a:lnTo>
                <a:lnTo>
                  <a:pt x="118" y="1183"/>
                </a:lnTo>
                <a:lnTo>
                  <a:pt x="120" y="1176"/>
                </a:lnTo>
                <a:lnTo>
                  <a:pt x="121" y="1169"/>
                </a:lnTo>
                <a:lnTo>
                  <a:pt x="121" y="1168"/>
                </a:lnTo>
                <a:lnTo>
                  <a:pt x="169" y="1179"/>
                </a:lnTo>
                <a:lnTo>
                  <a:pt x="169" y="1179"/>
                </a:lnTo>
                <a:lnTo>
                  <a:pt x="167" y="1187"/>
                </a:lnTo>
                <a:lnTo>
                  <a:pt x="166" y="1194"/>
                </a:lnTo>
                <a:lnTo>
                  <a:pt x="164" y="1201"/>
                </a:lnTo>
                <a:lnTo>
                  <a:pt x="163" y="1208"/>
                </a:lnTo>
                <a:lnTo>
                  <a:pt x="162" y="1215"/>
                </a:lnTo>
                <a:lnTo>
                  <a:pt x="160" y="1222"/>
                </a:lnTo>
                <a:lnTo>
                  <a:pt x="159" y="1227"/>
                </a:lnTo>
                <a:lnTo>
                  <a:pt x="159" y="1227"/>
                </a:lnTo>
                <a:close/>
                <a:moveTo>
                  <a:pt x="181" y="1132"/>
                </a:moveTo>
                <a:lnTo>
                  <a:pt x="133" y="1119"/>
                </a:lnTo>
                <a:lnTo>
                  <a:pt x="133" y="1118"/>
                </a:lnTo>
                <a:lnTo>
                  <a:pt x="135" y="1110"/>
                </a:lnTo>
                <a:lnTo>
                  <a:pt x="137" y="1104"/>
                </a:lnTo>
                <a:lnTo>
                  <a:pt x="139" y="1096"/>
                </a:lnTo>
                <a:lnTo>
                  <a:pt x="141" y="1089"/>
                </a:lnTo>
                <a:lnTo>
                  <a:pt x="143" y="1082"/>
                </a:lnTo>
                <a:lnTo>
                  <a:pt x="145" y="1075"/>
                </a:lnTo>
                <a:lnTo>
                  <a:pt x="147" y="1071"/>
                </a:lnTo>
                <a:lnTo>
                  <a:pt x="194" y="1085"/>
                </a:lnTo>
                <a:lnTo>
                  <a:pt x="193" y="1088"/>
                </a:lnTo>
                <a:lnTo>
                  <a:pt x="191" y="1095"/>
                </a:lnTo>
                <a:lnTo>
                  <a:pt x="189" y="1102"/>
                </a:lnTo>
                <a:lnTo>
                  <a:pt x="187" y="1110"/>
                </a:lnTo>
                <a:lnTo>
                  <a:pt x="185" y="1116"/>
                </a:lnTo>
                <a:lnTo>
                  <a:pt x="183" y="1123"/>
                </a:lnTo>
                <a:lnTo>
                  <a:pt x="181" y="1130"/>
                </a:lnTo>
                <a:lnTo>
                  <a:pt x="181" y="1132"/>
                </a:lnTo>
                <a:lnTo>
                  <a:pt x="181" y="1132"/>
                </a:lnTo>
                <a:close/>
                <a:moveTo>
                  <a:pt x="208" y="1039"/>
                </a:moveTo>
                <a:lnTo>
                  <a:pt x="161" y="1023"/>
                </a:lnTo>
                <a:lnTo>
                  <a:pt x="163" y="1018"/>
                </a:lnTo>
                <a:lnTo>
                  <a:pt x="165" y="1011"/>
                </a:lnTo>
                <a:lnTo>
                  <a:pt x="167" y="1004"/>
                </a:lnTo>
                <a:lnTo>
                  <a:pt x="170" y="997"/>
                </a:lnTo>
                <a:lnTo>
                  <a:pt x="172" y="990"/>
                </a:lnTo>
                <a:lnTo>
                  <a:pt x="175" y="983"/>
                </a:lnTo>
                <a:lnTo>
                  <a:pt x="177" y="977"/>
                </a:lnTo>
                <a:lnTo>
                  <a:pt x="224" y="993"/>
                </a:lnTo>
                <a:lnTo>
                  <a:pt x="221" y="999"/>
                </a:lnTo>
                <a:lnTo>
                  <a:pt x="219" y="1006"/>
                </a:lnTo>
                <a:lnTo>
                  <a:pt x="217" y="1013"/>
                </a:lnTo>
                <a:lnTo>
                  <a:pt x="214" y="1020"/>
                </a:lnTo>
                <a:lnTo>
                  <a:pt x="212" y="1026"/>
                </a:lnTo>
                <a:lnTo>
                  <a:pt x="210" y="1033"/>
                </a:lnTo>
                <a:lnTo>
                  <a:pt x="208" y="1039"/>
                </a:lnTo>
                <a:lnTo>
                  <a:pt x="208" y="1039"/>
                </a:lnTo>
                <a:close/>
                <a:moveTo>
                  <a:pt x="240" y="947"/>
                </a:moveTo>
                <a:lnTo>
                  <a:pt x="194" y="930"/>
                </a:lnTo>
                <a:lnTo>
                  <a:pt x="195" y="927"/>
                </a:lnTo>
                <a:lnTo>
                  <a:pt x="197" y="920"/>
                </a:lnTo>
                <a:lnTo>
                  <a:pt x="200" y="913"/>
                </a:lnTo>
                <a:lnTo>
                  <a:pt x="203" y="906"/>
                </a:lnTo>
                <a:lnTo>
                  <a:pt x="206" y="900"/>
                </a:lnTo>
                <a:lnTo>
                  <a:pt x="209" y="893"/>
                </a:lnTo>
                <a:lnTo>
                  <a:pt x="211" y="886"/>
                </a:lnTo>
                <a:lnTo>
                  <a:pt x="213" y="883"/>
                </a:lnTo>
                <a:lnTo>
                  <a:pt x="258" y="903"/>
                </a:lnTo>
                <a:lnTo>
                  <a:pt x="257" y="905"/>
                </a:lnTo>
                <a:lnTo>
                  <a:pt x="254" y="911"/>
                </a:lnTo>
                <a:lnTo>
                  <a:pt x="252" y="918"/>
                </a:lnTo>
                <a:lnTo>
                  <a:pt x="249" y="925"/>
                </a:lnTo>
                <a:lnTo>
                  <a:pt x="246" y="932"/>
                </a:lnTo>
                <a:lnTo>
                  <a:pt x="244" y="938"/>
                </a:lnTo>
                <a:lnTo>
                  <a:pt x="241" y="945"/>
                </a:lnTo>
                <a:lnTo>
                  <a:pt x="240" y="947"/>
                </a:lnTo>
                <a:lnTo>
                  <a:pt x="240" y="947"/>
                </a:lnTo>
                <a:close/>
                <a:moveTo>
                  <a:pt x="277" y="858"/>
                </a:moveTo>
                <a:lnTo>
                  <a:pt x="232" y="838"/>
                </a:lnTo>
                <a:lnTo>
                  <a:pt x="235" y="832"/>
                </a:lnTo>
                <a:lnTo>
                  <a:pt x="238" y="825"/>
                </a:lnTo>
                <a:lnTo>
                  <a:pt x="241" y="818"/>
                </a:lnTo>
                <a:lnTo>
                  <a:pt x="244" y="812"/>
                </a:lnTo>
                <a:lnTo>
                  <a:pt x="247" y="805"/>
                </a:lnTo>
                <a:lnTo>
                  <a:pt x="250" y="798"/>
                </a:lnTo>
                <a:lnTo>
                  <a:pt x="253" y="792"/>
                </a:lnTo>
                <a:lnTo>
                  <a:pt x="297" y="814"/>
                </a:lnTo>
                <a:lnTo>
                  <a:pt x="295" y="819"/>
                </a:lnTo>
                <a:lnTo>
                  <a:pt x="292" y="826"/>
                </a:lnTo>
                <a:lnTo>
                  <a:pt x="289" y="832"/>
                </a:lnTo>
                <a:lnTo>
                  <a:pt x="286" y="839"/>
                </a:lnTo>
                <a:lnTo>
                  <a:pt x="283" y="846"/>
                </a:lnTo>
                <a:lnTo>
                  <a:pt x="280" y="852"/>
                </a:lnTo>
                <a:lnTo>
                  <a:pt x="277" y="858"/>
                </a:lnTo>
                <a:lnTo>
                  <a:pt x="277" y="858"/>
                </a:lnTo>
                <a:close/>
                <a:moveTo>
                  <a:pt x="319" y="770"/>
                </a:moveTo>
                <a:lnTo>
                  <a:pt x="275" y="748"/>
                </a:lnTo>
                <a:lnTo>
                  <a:pt x="277" y="745"/>
                </a:lnTo>
                <a:lnTo>
                  <a:pt x="280" y="739"/>
                </a:lnTo>
                <a:lnTo>
                  <a:pt x="283" y="732"/>
                </a:lnTo>
                <a:lnTo>
                  <a:pt x="287" y="726"/>
                </a:lnTo>
                <a:lnTo>
                  <a:pt x="290" y="719"/>
                </a:lnTo>
                <a:lnTo>
                  <a:pt x="294" y="713"/>
                </a:lnTo>
                <a:lnTo>
                  <a:pt x="297" y="706"/>
                </a:lnTo>
                <a:lnTo>
                  <a:pt x="298" y="704"/>
                </a:lnTo>
                <a:lnTo>
                  <a:pt x="342" y="728"/>
                </a:lnTo>
                <a:lnTo>
                  <a:pt x="340" y="730"/>
                </a:lnTo>
                <a:lnTo>
                  <a:pt x="337" y="736"/>
                </a:lnTo>
                <a:lnTo>
                  <a:pt x="334" y="742"/>
                </a:lnTo>
                <a:lnTo>
                  <a:pt x="330" y="749"/>
                </a:lnTo>
                <a:lnTo>
                  <a:pt x="327" y="755"/>
                </a:lnTo>
                <a:lnTo>
                  <a:pt x="324" y="761"/>
                </a:lnTo>
                <a:lnTo>
                  <a:pt x="320" y="768"/>
                </a:lnTo>
                <a:lnTo>
                  <a:pt x="319" y="770"/>
                </a:lnTo>
                <a:lnTo>
                  <a:pt x="319" y="770"/>
                </a:lnTo>
                <a:close/>
                <a:moveTo>
                  <a:pt x="365" y="685"/>
                </a:moveTo>
                <a:lnTo>
                  <a:pt x="323" y="661"/>
                </a:lnTo>
                <a:lnTo>
                  <a:pt x="327" y="655"/>
                </a:lnTo>
                <a:lnTo>
                  <a:pt x="330" y="648"/>
                </a:lnTo>
                <a:lnTo>
                  <a:pt x="334" y="642"/>
                </a:lnTo>
                <a:lnTo>
                  <a:pt x="338" y="636"/>
                </a:lnTo>
                <a:lnTo>
                  <a:pt x="342" y="630"/>
                </a:lnTo>
                <a:lnTo>
                  <a:pt x="346" y="623"/>
                </a:lnTo>
                <a:lnTo>
                  <a:pt x="349" y="618"/>
                </a:lnTo>
                <a:lnTo>
                  <a:pt x="391" y="644"/>
                </a:lnTo>
                <a:lnTo>
                  <a:pt x="388" y="649"/>
                </a:lnTo>
                <a:lnTo>
                  <a:pt x="384" y="655"/>
                </a:lnTo>
                <a:lnTo>
                  <a:pt x="380" y="661"/>
                </a:lnTo>
                <a:lnTo>
                  <a:pt x="376" y="668"/>
                </a:lnTo>
                <a:lnTo>
                  <a:pt x="372" y="673"/>
                </a:lnTo>
                <a:lnTo>
                  <a:pt x="369" y="680"/>
                </a:lnTo>
                <a:lnTo>
                  <a:pt x="365" y="685"/>
                </a:lnTo>
                <a:lnTo>
                  <a:pt x="365" y="685"/>
                </a:lnTo>
                <a:close/>
                <a:moveTo>
                  <a:pt x="417" y="603"/>
                </a:moveTo>
                <a:lnTo>
                  <a:pt x="376" y="576"/>
                </a:lnTo>
                <a:lnTo>
                  <a:pt x="377" y="574"/>
                </a:lnTo>
                <a:lnTo>
                  <a:pt x="381" y="567"/>
                </a:lnTo>
                <a:lnTo>
                  <a:pt x="386" y="561"/>
                </a:lnTo>
                <a:lnTo>
                  <a:pt x="390" y="555"/>
                </a:lnTo>
                <a:lnTo>
                  <a:pt x="394" y="549"/>
                </a:lnTo>
                <a:lnTo>
                  <a:pt x="398" y="543"/>
                </a:lnTo>
                <a:lnTo>
                  <a:pt x="402" y="537"/>
                </a:lnTo>
                <a:lnTo>
                  <a:pt x="404" y="535"/>
                </a:lnTo>
                <a:lnTo>
                  <a:pt x="444" y="563"/>
                </a:lnTo>
                <a:lnTo>
                  <a:pt x="443" y="565"/>
                </a:lnTo>
                <a:lnTo>
                  <a:pt x="438" y="571"/>
                </a:lnTo>
                <a:lnTo>
                  <a:pt x="434" y="577"/>
                </a:lnTo>
                <a:lnTo>
                  <a:pt x="430" y="582"/>
                </a:lnTo>
                <a:lnTo>
                  <a:pt x="427" y="589"/>
                </a:lnTo>
                <a:lnTo>
                  <a:pt x="423" y="595"/>
                </a:lnTo>
                <a:lnTo>
                  <a:pt x="418" y="601"/>
                </a:lnTo>
                <a:lnTo>
                  <a:pt x="417" y="603"/>
                </a:lnTo>
                <a:lnTo>
                  <a:pt x="417" y="603"/>
                </a:lnTo>
                <a:close/>
                <a:moveTo>
                  <a:pt x="472" y="523"/>
                </a:moveTo>
                <a:lnTo>
                  <a:pt x="433" y="494"/>
                </a:lnTo>
                <a:lnTo>
                  <a:pt x="437" y="489"/>
                </a:lnTo>
                <a:lnTo>
                  <a:pt x="441" y="483"/>
                </a:lnTo>
                <a:lnTo>
                  <a:pt x="446" y="477"/>
                </a:lnTo>
                <a:lnTo>
                  <a:pt x="450" y="471"/>
                </a:lnTo>
                <a:lnTo>
                  <a:pt x="455" y="465"/>
                </a:lnTo>
                <a:lnTo>
                  <a:pt x="460" y="460"/>
                </a:lnTo>
                <a:lnTo>
                  <a:pt x="463" y="455"/>
                </a:lnTo>
                <a:lnTo>
                  <a:pt x="502" y="485"/>
                </a:lnTo>
                <a:lnTo>
                  <a:pt x="498" y="490"/>
                </a:lnTo>
                <a:lnTo>
                  <a:pt x="494" y="495"/>
                </a:lnTo>
                <a:lnTo>
                  <a:pt x="490" y="501"/>
                </a:lnTo>
                <a:lnTo>
                  <a:pt x="485" y="507"/>
                </a:lnTo>
                <a:lnTo>
                  <a:pt x="481" y="513"/>
                </a:lnTo>
                <a:lnTo>
                  <a:pt x="476" y="518"/>
                </a:lnTo>
                <a:lnTo>
                  <a:pt x="472" y="523"/>
                </a:lnTo>
                <a:lnTo>
                  <a:pt x="472" y="523"/>
                </a:lnTo>
                <a:close/>
                <a:moveTo>
                  <a:pt x="532" y="447"/>
                </a:moveTo>
                <a:lnTo>
                  <a:pt x="494" y="416"/>
                </a:lnTo>
                <a:lnTo>
                  <a:pt x="496" y="413"/>
                </a:lnTo>
                <a:lnTo>
                  <a:pt x="501" y="408"/>
                </a:lnTo>
                <a:lnTo>
                  <a:pt x="506" y="402"/>
                </a:lnTo>
                <a:lnTo>
                  <a:pt x="511" y="397"/>
                </a:lnTo>
                <a:lnTo>
                  <a:pt x="516" y="391"/>
                </a:lnTo>
                <a:lnTo>
                  <a:pt x="521" y="385"/>
                </a:lnTo>
                <a:lnTo>
                  <a:pt x="526" y="379"/>
                </a:lnTo>
                <a:lnTo>
                  <a:pt x="527" y="378"/>
                </a:lnTo>
                <a:lnTo>
                  <a:pt x="564" y="410"/>
                </a:lnTo>
                <a:lnTo>
                  <a:pt x="562" y="412"/>
                </a:lnTo>
                <a:lnTo>
                  <a:pt x="558" y="417"/>
                </a:lnTo>
                <a:lnTo>
                  <a:pt x="553" y="423"/>
                </a:lnTo>
                <a:lnTo>
                  <a:pt x="548" y="428"/>
                </a:lnTo>
                <a:lnTo>
                  <a:pt x="544" y="434"/>
                </a:lnTo>
                <a:lnTo>
                  <a:pt x="539" y="439"/>
                </a:lnTo>
                <a:lnTo>
                  <a:pt x="534" y="445"/>
                </a:lnTo>
                <a:lnTo>
                  <a:pt x="532" y="447"/>
                </a:lnTo>
                <a:lnTo>
                  <a:pt x="532" y="447"/>
                </a:lnTo>
                <a:close/>
                <a:moveTo>
                  <a:pt x="596" y="375"/>
                </a:moveTo>
                <a:lnTo>
                  <a:pt x="560" y="341"/>
                </a:lnTo>
                <a:lnTo>
                  <a:pt x="565" y="336"/>
                </a:lnTo>
                <a:lnTo>
                  <a:pt x="570" y="330"/>
                </a:lnTo>
                <a:lnTo>
                  <a:pt x="575" y="325"/>
                </a:lnTo>
                <a:lnTo>
                  <a:pt x="581" y="319"/>
                </a:lnTo>
                <a:lnTo>
                  <a:pt x="586" y="314"/>
                </a:lnTo>
                <a:lnTo>
                  <a:pt x="591" y="309"/>
                </a:lnTo>
                <a:lnTo>
                  <a:pt x="594" y="305"/>
                </a:lnTo>
                <a:lnTo>
                  <a:pt x="630" y="339"/>
                </a:lnTo>
                <a:lnTo>
                  <a:pt x="626" y="343"/>
                </a:lnTo>
                <a:lnTo>
                  <a:pt x="621" y="348"/>
                </a:lnTo>
                <a:lnTo>
                  <a:pt x="616" y="353"/>
                </a:lnTo>
                <a:lnTo>
                  <a:pt x="611" y="359"/>
                </a:lnTo>
                <a:lnTo>
                  <a:pt x="606" y="364"/>
                </a:lnTo>
                <a:lnTo>
                  <a:pt x="601" y="369"/>
                </a:lnTo>
                <a:lnTo>
                  <a:pt x="596" y="375"/>
                </a:lnTo>
                <a:lnTo>
                  <a:pt x="596" y="375"/>
                </a:lnTo>
                <a:close/>
                <a:moveTo>
                  <a:pt x="664" y="305"/>
                </a:moveTo>
                <a:lnTo>
                  <a:pt x="630" y="270"/>
                </a:lnTo>
                <a:lnTo>
                  <a:pt x="633" y="267"/>
                </a:lnTo>
                <a:lnTo>
                  <a:pt x="638" y="261"/>
                </a:lnTo>
                <a:lnTo>
                  <a:pt x="644" y="257"/>
                </a:lnTo>
                <a:lnTo>
                  <a:pt x="649" y="251"/>
                </a:lnTo>
                <a:lnTo>
                  <a:pt x="655" y="246"/>
                </a:lnTo>
                <a:lnTo>
                  <a:pt x="660" y="241"/>
                </a:lnTo>
                <a:lnTo>
                  <a:pt x="665" y="236"/>
                </a:lnTo>
                <a:lnTo>
                  <a:pt x="666" y="235"/>
                </a:lnTo>
                <a:lnTo>
                  <a:pt x="699" y="272"/>
                </a:lnTo>
                <a:lnTo>
                  <a:pt x="699" y="272"/>
                </a:lnTo>
                <a:lnTo>
                  <a:pt x="693" y="277"/>
                </a:lnTo>
                <a:lnTo>
                  <a:pt x="688" y="282"/>
                </a:lnTo>
                <a:lnTo>
                  <a:pt x="683" y="287"/>
                </a:lnTo>
                <a:lnTo>
                  <a:pt x="678" y="292"/>
                </a:lnTo>
                <a:lnTo>
                  <a:pt x="672" y="297"/>
                </a:lnTo>
                <a:lnTo>
                  <a:pt x="667" y="302"/>
                </a:lnTo>
                <a:lnTo>
                  <a:pt x="664" y="305"/>
                </a:lnTo>
                <a:lnTo>
                  <a:pt x="664" y="305"/>
                </a:lnTo>
                <a:close/>
                <a:moveTo>
                  <a:pt x="736" y="239"/>
                </a:moveTo>
                <a:lnTo>
                  <a:pt x="703" y="202"/>
                </a:lnTo>
                <a:lnTo>
                  <a:pt x="705" y="201"/>
                </a:lnTo>
                <a:lnTo>
                  <a:pt x="710" y="197"/>
                </a:lnTo>
                <a:lnTo>
                  <a:pt x="716" y="192"/>
                </a:lnTo>
                <a:lnTo>
                  <a:pt x="722" y="187"/>
                </a:lnTo>
                <a:lnTo>
                  <a:pt x="727" y="182"/>
                </a:lnTo>
                <a:lnTo>
                  <a:pt x="733" y="177"/>
                </a:lnTo>
                <a:lnTo>
                  <a:pt x="739" y="172"/>
                </a:lnTo>
                <a:lnTo>
                  <a:pt x="742" y="170"/>
                </a:lnTo>
                <a:lnTo>
                  <a:pt x="773" y="208"/>
                </a:lnTo>
                <a:lnTo>
                  <a:pt x="770" y="210"/>
                </a:lnTo>
                <a:lnTo>
                  <a:pt x="765" y="215"/>
                </a:lnTo>
                <a:lnTo>
                  <a:pt x="759" y="220"/>
                </a:lnTo>
                <a:lnTo>
                  <a:pt x="754" y="224"/>
                </a:lnTo>
                <a:lnTo>
                  <a:pt x="748" y="229"/>
                </a:lnTo>
                <a:lnTo>
                  <a:pt x="742" y="234"/>
                </a:lnTo>
                <a:lnTo>
                  <a:pt x="737" y="238"/>
                </a:lnTo>
                <a:lnTo>
                  <a:pt x="736" y="239"/>
                </a:lnTo>
                <a:lnTo>
                  <a:pt x="736" y="239"/>
                </a:lnTo>
                <a:close/>
                <a:moveTo>
                  <a:pt x="811" y="178"/>
                </a:moveTo>
                <a:lnTo>
                  <a:pt x="781" y="139"/>
                </a:lnTo>
                <a:lnTo>
                  <a:pt x="786" y="135"/>
                </a:lnTo>
                <a:lnTo>
                  <a:pt x="792" y="130"/>
                </a:lnTo>
                <a:lnTo>
                  <a:pt x="798" y="126"/>
                </a:lnTo>
                <a:lnTo>
                  <a:pt x="804" y="121"/>
                </a:lnTo>
                <a:lnTo>
                  <a:pt x="810" y="117"/>
                </a:lnTo>
                <a:lnTo>
                  <a:pt x="816" y="112"/>
                </a:lnTo>
                <a:lnTo>
                  <a:pt x="821" y="109"/>
                </a:lnTo>
                <a:lnTo>
                  <a:pt x="850" y="149"/>
                </a:lnTo>
                <a:lnTo>
                  <a:pt x="845" y="152"/>
                </a:lnTo>
                <a:lnTo>
                  <a:pt x="839" y="156"/>
                </a:lnTo>
                <a:lnTo>
                  <a:pt x="834" y="161"/>
                </a:lnTo>
                <a:lnTo>
                  <a:pt x="828" y="165"/>
                </a:lnTo>
                <a:lnTo>
                  <a:pt x="822" y="170"/>
                </a:lnTo>
                <a:lnTo>
                  <a:pt x="816" y="174"/>
                </a:lnTo>
                <a:lnTo>
                  <a:pt x="811" y="178"/>
                </a:lnTo>
                <a:lnTo>
                  <a:pt x="811" y="178"/>
                </a:lnTo>
                <a:close/>
                <a:moveTo>
                  <a:pt x="889" y="121"/>
                </a:moveTo>
                <a:lnTo>
                  <a:pt x="861" y="80"/>
                </a:lnTo>
                <a:lnTo>
                  <a:pt x="865" y="77"/>
                </a:lnTo>
                <a:lnTo>
                  <a:pt x="872" y="73"/>
                </a:lnTo>
                <a:lnTo>
                  <a:pt x="878" y="69"/>
                </a:lnTo>
                <a:lnTo>
                  <a:pt x="884" y="64"/>
                </a:lnTo>
                <a:lnTo>
                  <a:pt x="891" y="60"/>
                </a:lnTo>
                <a:lnTo>
                  <a:pt x="897" y="56"/>
                </a:lnTo>
                <a:lnTo>
                  <a:pt x="902" y="52"/>
                </a:lnTo>
                <a:lnTo>
                  <a:pt x="929" y="94"/>
                </a:lnTo>
                <a:lnTo>
                  <a:pt x="924" y="97"/>
                </a:lnTo>
                <a:lnTo>
                  <a:pt x="918" y="101"/>
                </a:lnTo>
                <a:lnTo>
                  <a:pt x="912" y="106"/>
                </a:lnTo>
                <a:lnTo>
                  <a:pt x="905" y="110"/>
                </a:lnTo>
                <a:lnTo>
                  <a:pt x="899" y="113"/>
                </a:lnTo>
                <a:lnTo>
                  <a:pt x="893" y="118"/>
                </a:lnTo>
                <a:lnTo>
                  <a:pt x="889" y="121"/>
                </a:lnTo>
                <a:lnTo>
                  <a:pt x="889" y="121"/>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8" name="Freeform 147"/>
          <p:cNvSpPr>
            <a:spLocks noEditPoints="1"/>
          </p:cNvSpPr>
          <p:nvPr>
            <p:custDataLst>
              <p:tags r:id="rId12"/>
            </p:custDataLst>
          </p:nvPr>
        </p:nvSpPr>
        <p:spPr bwMode="auto">
          <a:xfrm>
            <a:off x="9703361" y="2457876"/>
            <a:ext cx="979084" cy="1705724"/>
          </a:xfrm>
          <a:custGeom>
            <a:avLst/>
            <a:gdLst>
              <a:gd name="T0" fmla="*/ 6 w 989"/>
              <a:gd name="T1" fmla="*/ 61 h 1723"/>
              <a:gd name="T2" fmla="*/ 131 w 989"/>
              <a:gd name="T3" fmla="*/ 105 h 1723"/>
              <a:gd name="T4" fmla="*/ 117 w 989"/>
              <a:gd name="T5" fmla="*/ 154 h 1723"/>
              <a:gd name="T6" fmla="*/ 84 w 989"/>
              <a:gd name="T7" fmla="*/ 134 h 1723"/>
              <a:gd name="T8" fmla="*/ 219 w 989"/>
              <a:gd name="T9" fmla="*/ 164 h 1723"/>
              <a:gd name="T10" fmla="*/ 191 w 989"/>
              <a:gd name="T11" fmla="*/ 204 h 1723"/>
              <a:gd name="T12" fmla="*/ 244 w 989"/>
              <a:gd name="T13" fmla="*/ 243 h 1723"/>
              <a:gd name="T14" fmla="*/ 310 w 989"/>
              <a:gd name="T15" fmla="*/ 232 h 1723"/>
              <a:gd name="T16" fmla="*/ 256 w 989"/>
              <a:gd name="T17" fmla="*/ 252 h 1723"/>
              <a:gd name="T18" fmla="*/ 362 w 989"/>
              <a:gd name="T19" fmla="*/ 275 h 1723"/>
              <a:gd name="T20" fmla="*/ 351 w 989"/>
              <a:gd name="T21" fmla="*/ 332 h 1723"/>
              <a:gd name="T22" fmla="*/ 320 w 989"/>
              <a:gd name="T23" fmla="*/ 304 h 1723"/>
              <a:gd name="T24" fmla="*/ 449 w 989"/>
              <a:gd name="T25" fmla="*/ 357 h 1723"/>
              <a:gd name="T26" fmla="*/ 415 w 989"/>
              <a:gd name="T27" fmla="*/ 392 h 1723"/>
              <a:gd name="T28" fmla="*/ 460 w 989"/>
              <a:gd name="T29" fmla="*/ 438 h 1723"/>
              <a:gd name="T30" fmla="*/ 521 w 989"/>
              <a:gd name="T31" fmla="*/ 432 h 1723"/>
              <a:gd name="T32" fmla="*/ 475 w 989"/>
              <a:gd name="T33" fmla="*/ 454 h 1723"/>
              <a:gd name="T34" fmla="*/ 562 w 989"/>
              <a:gd name="T35" fmla="*/ 479 h 1723"/>
              <a:gd name="T36" fmla="*/ 593 w 989"/>
              <a:gd name="T37" fmla="*/ 517 h 1723"/>
              <a:gd name="T38" fmla="*/ 536 w 989"/>
              <a:gd name="T39" fmla="*/ 526 h 1723"/>
              <a:gd name="T40" fmla="*/ 625 w 989"/>
              <a:gd name="T41" fmla="*/ 559 h 1723"/>
              <a:gd name="T42" fmla="*/ 654 w 989"/>
              <a:gd name="T43" fmla="*/ 597 h 1723"/>
              <a:gd name="T44" fmla="*/ 590 w 989"/>
              <a:gd name="T45" fmla="*/ 594 h 1723"/>
              <a:gd name="T46" fmla="*/ 689 w 989"/>
              <a:gd name="T47" fmla="*/ 650 h 1723"/>
              <a:gd name="T48" fmla="*/ 664 w 989"/>
              <a:gd name="T49" fmla="*/ 701 h 1723"/>
              <a:gd name="T50" fmla="*/ 641 w 989"/>
              <a:gd name="T51" fmla="*/ 666 h 1723"/>
              <a:gd name="T52" fmla="*/ 751 w 989"/>
              <a:gd name="T53" fmla="*/ 750 h 1723"/>
              <a:gd name="T54" fmla="*/ 708 w 989"/>
              <a:gd name="T55" fmla="*/ 774 h 1723"/>
              <a:gd name="T56" fmla="*/ 740 w 989"/>
              <a:gd name="T57" fmla="*/ 832 h 1723"/>
              <a:gd name="T58" fmla="*/ 803 w 989"/>
              <a:gd name="T59" fmla="*/ 848 h 1723"/>
              <a:gd name="T60" fmla="*/ 746 w 989"/>
              <a:gd name="T61" fmla="*/ 844 h 1723"/>
              <a:gd name="T62" fmla="*/ 831 w 989"/>
              <a:gd name="T63" fmla="*/ 909 h 1723"/>
              <a:gd name="T64" fmla="*/ 801 w 989"/>
              <a:gd name="T65" fmla="*/ 964 h 1723"/>
              <a:gd name="T66" fmla="*/ 783 w 989"/>
              <a:gd name="T67" fmla="*/ 922 h 1723"/>
              <a:gd name="T68" fmla="*/ 873 w 989"/>
              <a:gd name="T69" fmla="*/ 1011 h 1723"/>
              <a:gd name="T70" fmla="*/ 832 w 989"/>
              <a:gd name="T71" fmla="*/ 1042 h 1723"/>
              <a:gd name="T72" fmla="*/ 853 w 989"/>
              <a:gd name="T73" fmla="*/ 1100 h 1723"/>
              <a:gd name="T74" fmla="*/ 911 w 989"/>
              <a:gd name="T75" fmla="*/ 1124 h 1723"/>
              <a:gd name="T76" fmla="*/ 860 w 989"/>
              <a:gd name="T77" fmla="*/ 1124 h 1723"/>
              <a:gd name="T78" fmla="*/ 928 w 989"/>
              <a:gd name="T79" fmla="*/ 1181 h 1723"/>
              <a:gd name="T80" fmla="*/ 939 w 989"/>
              <a:gd name="T81" fmla="*/ 1225 h 1723"/>
              <a:gd name="T82" fmla="*/ 884 w 989"/>
              <a:gd name="T83" fmla="*/ 1208 h 1723"/>
              <a:gd name="T84" fmla="*/ 952 w 989"/>
              <a:gd name="T85" fmla="*/ 1283 h 1723"/>
              <a:gd name="T86" fmla="*/ 912 w 989"/>
              <a:gd name="T87" fmla="*/ 1335 h 1723"/>
              <a:gd name="T88" fmla="*/ 902 w 989"/>
              <a:gd name="T89" fmla="*/ 1288 h 1723"/>
              <a:gd name="T90" fmla="*/ 972 w 989"/>
              <a:gd name="T91" fmla="*/ 1402 h 1723"/>
              <a:gd name="T92" fmla="*/ 926 w 989"/>
              <a:gd name="T93" fmla="*/ 1423 h 1723"/>
              <a:gd name="T94" fmla="*/ 920 w 989"/>
              <a:gd name="T95" fmla="*/ 1383 h 1723"/>
              <a:gd name="T96" fmla="*/ 984 w 989"/>
              <a:gd name="T97" fmla="*/ 1506 h 1723"/>
              <a:gd name="T98" fmla="*/ 934 w 989"/>
              <a:gd name="T99" fmla="*/ 1510 h 1723"/>
              <a:gd name="T100" fmla="*/ 939 w 989"/>
              <a:gd name="T101" fmla="*/ 1576 h 1723"/>
              <a:gd name="T102" fmla="*/ 989 w 989"/>
              <a:gd name="T103" fmla="*/ 1613 h 1723"/>
              <a:gd name="T104" fmla="*/ 939 w 989"/>
              <a:gd name="T105" fmla="*/ 1599 h 1723"/>
              <a:gd name="T106" fmla="*/ 989 w 989"/>
              <a:gd name="T107" fmla="*/ 1674 h 1723"/>
              <a:gd name="T108" fmla="*/ 989 w 989"/>
              <a:gd name="T109" fmla="*/ 1687 h 1723"/>
              <a:gd name="T110" fmla="*/ 989 w 989"/>
              <a:gd name="T111" fmla="*/ 1703 h 1723"/>
              <a:gd name="T112" fmla="*/ 988 w 989"/>
              <a:gd name="T113" fmla="*/ 1718 h 1723"/>
              <a:gd name="T114" fmla="*/ 939 w 989"/>
              <a:gd name="T115" fmla="*/ 1716 h 1723"/>
              <a:gd name="T116" fmla="*/ 939 w 989"/>
              <a:gd name="T117" fmla="*/ 1701 h 1723"/>
              <a:gd name="T118" fmla="*/ 940 w 989"/>
              <a:gd name="T119" fmla="*/ 1686 h 1723"/>
              <a:gd name="T120" fmla="*/ 940 w 989"/>
              <a:gd name="T121" fmla="*/ 1673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9" h="1723">
                <a:moveTo>
                  <a:pt x="6" y="61"/>
                </a:moveTo>
                <a:lnTo>
                  <a:pt x="98" y="0"/>
                </a:lnTo>
                <a:lnTo>
                  <a:pt x="162" y="36"/>
                </a:lnTo>
                <a:lnTo>
                  <a:pt x="71" y="97"/>
                </a:lnTo>
                <a:lnTo>
                  <a:pt x="64" y="207"/>
                </a:lnTo>
                <a:lnTo>
                  <a:pt x="0" y="170"/>
                </a:lnTo>
                <a:lnTo>
                  <a:pt x="6" y="61"/>
                </a:lnTo>
                <a:lnTo>
                  <a:pt x="6" y="61"/>
                </a:lnTo>
                <a:close/>
                <a:moveTo>
                  <a:pt x="84" y="134"/>
                </a:moveTo>
                <a:lnTo>
                  <a:pt x="109" y="92"/>
                </a:lnTo>
                <a:lnTo>
                  <a:pt x="111" y="93"/>
                </a:lnTo>
                <a:lnTo>
                  <a:pt x="118" y="97"/>
                </a:lnTo>
                <a:lnTo>
                  <a:pt x="125" y="101"/>
                </a:lnTo>
                <a:lnTo>
                  <a:pt x="131" y="105"/>
                </a:lnTo>
                <a:lnTo>
                  <a:pt x="137" y="109"/>
                </a:lnTo>
                <a:lnTo>
                  <a:pt x="144" y="113"/>
                </a:lnTo>
                <a:lnTo>
                  <a:pt x="150" y="117"/>
                </a:lnTo>
                <a:lnTo>
                  <a:pt x="152" y="119"/>
                </a:lnTo>
                <a:lnTo>
                  <a:pt x="125" y="159"/>
                </a:lnTo>
                <a:lnTo>
                  <a:pt x="124" y="159"/>
                </a:lnTo>
                <a:lnTo>
                  <a:pt x="117" y="154"/>
                </a:lnTo>
                <a:lnTo>
                  <a:pt x="111" y="151"/>
                </a:lnTo>
                <a:lnTo>
                  <a:pt x="105" y="147"/>
                </a:lnTo>
                <a:lnTo>
                  <a:pt x="99" y="143"/>
                </a:lnTo>
                <a:lnTo>
                  <a:pt x="92" y="139"/>
                </a:lnTo>
                <a:lnTo>
                  <a:pt x="86" y="135"/>
                </a:lnTo>
                <a:lnTo>
                  <a:pt x="84" y="134"/>
                </a:lnTo>
                <a:lnTo>
                  <a:pt x="84" y="134"/>
                </a:lnTo>
                <a:close/>
                <a:moveTo>
                  <a:pt x="166" y="186"/>
                </a:moveTo>
                <a:lnTo>
                  <a:pt x="194" y="146"/>
                </a:lnTo>
                <a:lnTo>
                  <a:pt x="195" y="147"/>
                </a:lnTo>
                <a:lnTo>
                  <a:pt x="201" y="151"/>
                </a:lnTo>
                <a:lnTo>
                  <a:pt x="207" y="155"/>
                </a:lnTo>
                <a:lnTo>
                  <a:pt x="213" y="159"/>
                </a:lnTo>
                <a:lnTo>
                  <a:pt x="219" y="164"/>
                </a:lnTo>
                <a:lnTo>
                  <a:pt x="226" y="168"/>
                </a:lnTo>
                <a:lnTo>
                  <a:pt x="232" y="173"/>
                </a:lnTo>
                <a:lnTo>
                  <a:pt x="235" y="175"/>
                </a:lnTo>
                <a:lnTo>
                  <a:pt x="205" y="214"/>
                </a:lnTo>
                <a:lnTo>
                  <a:pt x="203" y="212"/>
                </a:lnTo>
                <a:lnTo>
                  <a:pt x="197" y="209"/>
                </a:lnTo>
                <a:lnTo>
                  <a:pt x="191" y="204"/>
                </a:lnTo>
                <a:lnTo>
                  <a:pt x="185" y="200"/>
                </a:lnTo>
                <a:lnTo>
                  <a:pt x="179" y="196"/>
                </a:lnTo>
                <a:lnTo>
                  <a:pt x="173" y="191"/>
                </a:lnTo>
                <a:lnTo>
                  <a:pt x="167" y="187"/>
                </a:lnTo>
                <a:lnTo>
                  <a:pt x="166" y="186"/>
                </a:lnTo>
                <a:lnTo>
                  <a:pt x="166" y="186"/>
                </a:lnTo>
                <a:close/>
                <a:moveTo>
                  <a:pt x="244" y="243"/>
                </a:moveTo>
                <a:lnTo>
                  <a:pt x="274" y="204"/>
                </a:lnTo>
                <a:lnTo>
                  <a:pt x="280" y="209"/>
                </a:lnTo>
                <a:lnTo>
                  <a:pt x="286" y="213"/>
                </a:lnTo>
                <a:lnTo>
                  <a:pt x="292" y="218"/>
                </a:lnTo>
                <a:lnTo>
                  <a:pt x="298" y="223"/>
                </a:lnTo>
                <a:lnTo>
                  <a:pt x="304" y="227"/>
                </a:lnTo>
                <a:lnTo>
                  <a:pt x="310" y="232"/>
                </a:lnTo>
                <a:lnTo>
                  <a:pt x="313" y="235"/>
                </a:lnTo>
                <a:lnTo>
                  <a:pt x="282" y="273"/>
                </a:lnTo>
                <a:lnTo>
                  <a:pt x="279" y="271"/>
                </a:lnTo>
                <a:lnTo>
                  <a:pt x="273" y="266"/>
                </a:lnTo>
                <a:lnTo>
                  <a:pt x="268" y="261"/>
                </a:lnTo>
                <a:lnTo>
                  <a:pt x="262" y="257"/>
                </a:lnTo>
                <a:lnTo>
                  <a:pt x="256" y="252"/>
                </a:lnTo>
                <a:lnTo>
                  <a:pt x="250" y="248"/>
                </a:lnTo>
                <a:lnTo>
                  <a:pt x="244" y="243"/>
                </a:lnTo>
                <a:lnTo>
                  <a:pt x="244" y="243"/>
                </a:lnTo>
                <a:close/>
                <a:moveTo>
                  <a:pt x="320" y="304"/>
                </a:moveTo>
                <a:lnTo>
                  <a:pt x="352" y="267"/>
                </a:lnTo>
                <a:lnTo>
                  <a:pt x="356" y="271"/>
                </a:lnTo>
                <a:lnTo>
                  <a:pt x="362" y="275"/>
                </a:lnTo>
                <a:lnTo>
                  <a:pt x="368" y="280"/>
                </a:lnTo>
                <a:lnTo>
                  <a:pt x="373" y="285"/>
                </a:lnTo>
                <a:lnTo>
                  <a:pt x="378" y="290"/>
                </a:lnTo>
                <a:lnTo>
                  <a:pt x="384" y="296"/>
                </a:lnTo>
                <a:lnTo>
                  <a:pt x="389" y="300"/>
                </a:lnTo>
                <a:lnTo>
                  <a:pt x="356" y="336"/>
                </a:lnTo>
                <a:lnTo>
                  <a:pt x="351" y="332"/>
                </a:lnTo>
                <a:lnTo>
                  <a:pt x="346" y="327"/>
                </a:lnTo>
                <a:lnTo>
                  <a:pt x="340" y="322"/>
                </a:lnTo>
                <a:lnTo>
                  <a:pt x="335" y="317"/>
                </a:lnTo>
                <a:lnTo>
                  <a:pt x="330" y="313"/>
                </a:lnTo>
                <a:lnTo>
                  <a:pt x="324" y="308"/>
                </a:lnTo>
                <a:lnTo>
                  <a:pt x="320" y="304"/>
                </a:lnTo>
                <a:lnTo>
                  <a:pt x="320" y="304"/>
                </a:lnTo>
                <a:close/>
                <a:moveTo>
                  <a:pt x="392" y="369"/>
                </a:moveTo>
                <a:lnTo>
                  <a:pt x="426" y="334"/>
                </a:lnTo>
                <a:lnTo>
                  <a:pt x="428" y="336"/>
                </a:lnTo>
                <a:lnTo>
                  <a:pt x="434" y="341"/>
                </a:lnTo>
                <a:lnTo>
                  <a:pt x="439" y="346"/>
                </a:lnTo>
                <a:lnTo>
                  <a:pt x="444" y="352"/>
                </a:lnTo>
                <a:lnTo>
                  <a:pt x="449" y="357"/>
                </a:lnTo>
                <a:lnTo>
                  <a:pt x="455" y="362"/>
                </a:lnTo>
                <a:lnTo>
                  <a:pt x="460" y="367"/>
                </a:lnTo>
                <a:lnTo>
                  <a:pt x="462" y="369"/>
                </a:lnTo>
                <a:lnTo>
                  <a:pt x="426" y="403"/>
                </a:lnTo>
                <a:lnTo>
                  <a:pt x="425" y="402"/>
                </a:lnTo>
                <a:lnTo>
                  <a:pt x="420" y="397"/>
                </a:lnTo>
                <a:lnTo>
                  <a:pt x="415" y="392"/>
                </a:lnTo>
                <a:lnTo>
                  <a:pt x="409" y="387"/>
                </a:lnTo>
                <a:lnTo>
                  <a:pt x="404" y="382"/>
                </a:lnTo>
                <a:lnTo>
                  <a:pt x="399" y="377"/>
                </a:lnTo>
                <a:lnTo>
                  <a:pt x="394" y="371"/>
                </a:lnTo>
                <a:lnTo>
                  <a:pt x="392" y="369"/>
                </a:lnTo>
                <a:lnTo>
                  <a:pt x="392" y="369"/>
                </a:lnTo>
                <a:close/>
                <a:moveTo>
                  <a:pt x="460" y="438"/>
                </a:moveTo>
                <a:lnTo>
                  <a:pt x="496" y="405"/>
                </a:lnTo>
                <a:lnTo>
                  <a:pt x="496" y="405"/>
                </a:lnTo>
                <a:lnTo>
                  <a:pt x="501" y="411"/>
                </a:lnTo>
                <a:lnTo>
                  <a:pt x="506" y="416"/>
                </a:lnTo>
                <a:lnTo>
                  <a:pt x="511" y="421"/>
                </a:lnTo>
                <a:lnTo>
                  <a:pt x="516" y="427"/>
                </a:lnTo>
                <a:lnTo>
                  <a:pt x="521" y="432"/>
                </a:lnTo>
                <a:lnTo>
                  <a:pt x="526" y="438"/>
                </a:lnTo>
                <a:lnTo>
                  <a:pt x="530" y="442"/>
                </a:lnTo>
                <a:lnTo>
                  <a:pt x="493" y="474"/>
                </a:lnTo>
                <a:lnTo>
                  <a:pt x="490" y="471"/>
                </a:lnTo>
                <a:lnTo>
                  <a:pt x="485" y="465"/>
                </a:lnTo>
                <a:lnTo>
                  <a:pt x="480" y="460"/>
                </a:lnTo>
                <a:lnTo>
                  <a:pt x="475" y="454"/>
                </a:lnTo>
                <a:lnTo>
                  <a:pt x="470" y="449"/>
                </a:lnTo>
                <a:lnTo>
                  <a:pt x="465" y="444"/>
                </a:lnTo>
                <a:lnTo>
                  <a:pt x="460" y="439"/>
                </a:lnTo>
                <a:lnTo>
                  <a:pt x="460" y="438"/>
                </a:lnTo>
                <a:lnTo>
                  <a:pt x="460" y="438"/>
                </a:lnTo>
                <a:close/>
                <a:moveTo>
                  <a:pt x="524" y="511"/>
                </a:moveTo>
                <a:lnTo>
                  <a:pt x="562" y="479"/>
                </a:lnTo>
                <a:lnTo>
                  <a:pt x="565" y="483"/>
                </a:lnTo>
                <a:lnTo>
                  <a:pt x="570" y="489"/>
                </a:lnTo>
                <a:lnTo>
                  <a:pt x="575" y="494"/>
                </a:lnTo>
                <a:lnTo>
                  <a:pt x="579" y="500"/>
                </a:lnTo>
                <a:lnTo>
                  <a:pt x="584" y="506"/>
                </a:lnTo>
                <a:lnTo>
                  <a:pt x="589" y="511"/>
                </a:lnTo>
                <a:lnTo>
                  <a:pt x="593" y="517"/>
                </a:lnTo>
                <a:lnTo>
                  <a:pt x="594" y="518"/>
                </a:lnTo>
                <a:lnTo>
                  <a:pt x="555" y="548"/>
                </a:lnTo>
                <a:lnTo>
                  <a:pt x="555" y="548"/>
                </a:lnTo>
                <a:lnTo>
                  <a:pt x="550" y="542"/>
                </a:lnTo>
                <a:lnTo>
                  <a:pt x="546" y="536"/>
                </a:lnTo>
                <a:lnTo>
                  <a:pt x="541" y="531"/>
                </a:lnTo>
                <a:lnTo>
                  <a:pt x="536" y="526"/>
                </a:lnTo>
                <a:lnTo>
                  <a:pt x="532" y="520"/>
                </a:lnTo>
                <a:lnTo>
                  <a:pt x="528" y="514"/>
                </a:lnTo>
                <a:lnTo>
                  <a:pt x="524" y="511"/>
                </a:lnTo>
                <a:lnTo>
                  <a:pt x="524" y="511"/>
                </a:lnTo>
                <a:close/>
                <a:moveTo>
                  <a:pt x="585" y="587"/>
                </a:moveTo>
                <a:lnTo>
                  <a:pt x="624" y="557"/>
                </a:lnTo>
                <a:lnTo>
                  <a:pt x="625" y="559"/>
                </a:lnTo>
                <a:lnTo>
                  <a:pt x="630" y="565"/>
                </a:lnTo>
                <a:lnTo>
                  <a:pt x="634" y="570"/>
                </a:lnTo>
                <a:lnTo>
                  <a:pt x="638" y="576"/>
                </a:lnTo>
                <a:lnTo>
                  <a:pt x="643" y="582"/>
                </a:lnTo>
                <a:lnTo>
                  <a:pt x="647" y="589"/>
                </a:lnTo>
                <a:lnTo>
                  <a:pt x="651" y="595"/>
                </a:lnTo>
                <a:lnTo>
                  <a:pt x="654" y="597"/>
                </a:lnTo>
                <a:lnTo>
                  <a:pt x="613" y="626"/>
                </a:lnTo>
                <a:lnTo>
                  <a:pt x="611" y="623"/>
                </a:lnTo>
                <a:lnTo>
                  <a:pt x="607" y="617"/>
                </a:lnTo>
                <a:lnTo>
                  <a:pt x="603" y="611"/>
                </a:lnTo>
                <a:lnTo>
                  <a:pt x="599" y="605"/>
                </a:lnTo>
                <a:lnTo>
                  <a:pt x="594" y="599"/>
                </a:lnTo>
                <a:lnTo>
                  <a:pt x="590" y="594"/>
                </a:lnTo>
                <a:lnTo>
                  <a:pt x="586" y="588"/>
                </a:lnTo>
                <a:lnTo>
                  <a:pt x="585" y="587"/>
                </a:lnTo>
                <a:lnTo>
                  <a:pt x="585" y="587"/>
                </a:lnTo>
                <a:close/>
                <a:moveTo>
                  <a:pt x="641" y="666"/>
                </a:moveTo>
                <a:lnTo>
                  <a:pt x="682" y="639"/>
                </a:lnTo>
                <a:lnTo>
                  <a:pt x="685" y="643"/>
                </a:lnTo>
                <a:lnTo>
                  <a:pt x="689" y="650"/>
                </a:lnTo>
                <a:lnTo>
                  <a:pt x="693" y="655"/>
                </a:lnTo>
                <a:lnTo>
                  <a:pt x="697" y="662"/>
                </a:lnTo>
                <a:lnTo>
                  <a:pt x="701" y="668"/>
                </a:lnTo>
                <a:lnTo>
                  <a:pt x="705" y="674"/>
                </a:lnTo>
                <a:lnTo>
                  <a:pt x="709" y="681"/>
                </a:lnTo>
                <a:lnTo>
                  <a:pt x="667" y="707"/>
                </a:lnTo>
                <a:lnTo>
                  <a:pt x="664" y="701"/>
                </a:lnTo>
                <a:lnTo>
                  <a:pt x="660" y="694"/>
                </a:lnTo>
                <a:lnTo>
                  <a:pt x="656" y="688"/>
                </a:lnTo>
                <a:lnTo>
                  <a:pt x="652" y="683"/>
                </a:lnTo>
                <a:lnTo>
                  <a:pt x="648" y="677"/>
                </a:lnTo>
                <a:lnTo>
                  <a:pt x="644" y="670"/>
                </a:lnTo>
                <a:lnTo>
                  <a:pt x="641" y="666"/>
                </a:lnTo>
                <a:lnTo>
                  <a:pt x="641" y="666"/>
                </a:lnTo>
                <a:close/>
                <a:moveTo>
                  <a:pt x="693" y="748"/>
                </a:moveTo>
                <a:lnTo>
                  <a:pt x="735" y="723"/>
                </a:lnTo>
                <a:lnTo>
                  <a:pt x="736" y="725"/>
                </a:lnTo>
                <a:lnTo>
                  <a:pt x="740" y="731"/>
                </a:lnTo>
                <a:lnTo>
                  <a:pt x="743" y="738"/>
                </a:lnTo>
                <a:lnTo>
                  <a:pt x="747" y="744"/>
                </a:lnTo>
                <a:lnTo>
                  <a:pt x="751" y="750"/>
                </a:lnTo>
                <a:lnTo>
                  <a:pt x="755" y="757"/>
                </a:lnTo>
                <a:lnTo>
                  <a:pt x="758" y="763"/>
                </a:lnTo>
                <a:lnTo>
                  <a:pt x="760" y="766"/>
                </a:lnTo>
                <a:lnTo>
                  <a:pt x="717" y="790"/>
                </a:lnTo>
                <a:lnTo>
                  <a:pt x="715" y="787"/>
                </a:lnTo>
                <a:lnTo>
                  <a:pt x="712" y="781"/>
                </a:lnTo>
                <a:lnTo>
                  <a:pt x="708" y="774"/>
                </a:lnTo>
                <a:lnTo>
                  <a:pt x="704" y="769"/>
                </a:lnTo>
                <a:lnTo>
                  <a:pt x="701" y="762"/>
                </a:lnTo>
                <a:lnTo>
                  <a:pt x="698" y="756"/>
                </a:lnTo>
                <a:lnTo>
                  <a:pt x="694" y="750"/>
                </a:lnTo>
                <a:lnTo>
                  <a:pt x="693" y="748"/>
                </a:lnTo>
                <a:lnTo>
                  <a:pt x="693" y="748"/>
                </a:lnTo>
                <a:close/>
                <a:moveTo>
                  <a:pt x="740" y="832"/>
                </a:moveTo>
                <a:lnTo>
                  <a:pt x="783" y="810"/>
                </a:lnTo>
                <a:lnTo>
                  <a:pt x="786" y="815"/>
                </a:lnTo>
                <a:lnTo>
                  <a:pt x="790" y="822"/>
                </a:lnTo>
                <a:lnTo>
                  <a:pt x="793" y="829"/>
                </a:lnTo>
                <a:lnTo>
                  <a:pt x="796" y="835"/>
                </a:lnTo>
                <a:lnTo>
                  <a:pt x="799" y="842"/>
                </a:lnTo>
                <a:lnTo>
                  <a:pt x="803" y="848"/>
                </a:lnTo>
                <a:lnTo>
                  <a:pt x="806" y="855"/>
                </a:lnTo>
                <a:lnTo>
                  <a:pt x="762" y="876"/>
                </a:lnTo>
                <a:lnTo>
                  <a:pt x="759" y="870"/>
                </a:lnTo>
                <a:lnTo>
                  <a:pt x="756" y="863"/>
                </a:lnTo>
                <a:lnTo>
                  <a:pt x="752" y="857"/>
                </a:lnTo>
                <a:lnTo>
                  <a:pt x="749" y="851"/>
                </a:lnTo>
                <a:lnTo>
                  <a:pt x="746" y="844"/>
                </a:lnTo>
                <a:lnTo>
                  <a:pt x="742" y="838"/>
                </a:lnTo>
                <a:lnTo>
                  <a:pt x="740" y="832"/>
                </a:lnTo>
                <a:lnTo>
                  <a:pt x="740" y="832"/>
                </a:lnTo>
                <a:close/>
                <a:moveTo>
                  <a:pt x="782" y="920"/>
                </a:moveTo>
                <a:lnTo>
                  <a:pt x="827" y="900"/>
                </a:lnTo>
                <a:lnTo>
                  <a:pt x="828" y="902"/>
                </a:lnTo>
                <a:lnTo>
                  <a:pt x="831" y="909"/>
                </a:lnTo>
                <a:lnTo>
                  <a:pt x="834" y="916"/>
                </a:lnTo>
                <a:lnTo>
                  <a:pt x="837" y="922"/>
                </a:lnTo>
                <a:lnTo>
                  <a:pt x="840" y="929"/>
                </a:lnTo>
                <a:lnTo>
                  <a:pt x="843" y="936"/>
                </a:lnTo>
                <a:lnTo>
                  <a:pt x="846" y="943"/>
                </a:lnTo>
                <a:lnTo>
                  <a:pt x="847" y="946"/>
                </a:lnTo>
                <a:lnTo>
                  <a:pt x="801" y="964"/>
                </a:lnTo>
                <a:lnTo>
                  <a:pt x="800" y="962"/>
                </a:lnTo>
                <a:lnTo>
                  <a:pt x="798" y="955"/>
                </a:lnTo>
                <a:lnTo>
                  <a:pt x="795" y="948"/>
                </a:lnTo>
                <a:lnTo>
                  <a:pt x="792" y="942"/>
                </a:lnTo>
                <a:lnTo>
                  <a:pt x="789" y="935"/>
                </a:lnTo>
                <a:lnTo>
                  <a:pt x="786" y="929"/>
                </a:lnTo>
                <a:lnTo>
                  <a:pt x="783" y="922"/>
                </a:lnTo>
                <a:lnTo>
                  <a:pt x="782" y="920"/>
                </a:lnTo>
                <a:lnTo>
                  <a:pt x="782" y="920"/>
                </a:lnTo>
                <a:close/>
                <a:moveTo>
                  <a:pt x="820" y="1009"/>
                </a:moveTo>
                <a:lnTo>
                  <a:pt x="865" y="992"/>
                </a:lnTo>
                <a:lnTo>
                  <a:pt x="868" y="998"/>
                </a:lnTo>
                <a:lnTo>
                  <a:pt x="871" y="1005"/>
                </a:lnTo>
                <a:lnTo>
                  <a:pt x="873" y="1011"/>
                </a:lnTo>
                <a:lnTo>
                  <a:pt x="876" y="1018"/>
                </a:lnTo>
                <a:lnTo>
                  <a:pt x="878" y="1026"/>
                </a:lnTo>
                <a:lnTo>
                  <a:pt x="881" y="1033"/>
                </a:lnTo>
                <a:lnTo>
                  <a:pt x="883" y="1038"/>
                </a:lnTo>
                <a:lnTo>
                  <a:pt x="837" y="1055"/>
                </a:lnTo>
                <a:lnTo>
                  <a:pt x="835" y="1049"/>
                </a:lnTo>
                <a:lnTo>
                  <a:pt x="832" y="1042"/>
                </a:lnTo>
                <a:lnTo>
                  <a:pt x="830" y="1035"/>
                </a:lnTo>
                <a:lnTo>
                  <a:pt x="827" y="1029"/>
                </a:lnTo>
                <a:lnTo>
                  <a:pt x="825" y="1022"/>
                </a:lnTo>
                <a:lnTo>
                  <a:pt x="822" y="1015"/>
                </a:lnTo>
                <a:lnTo>
                  <a:pt x="820" y="1009"/>
                </a:lnTo>
                <a:lnTo>
                  <a:pt x="820" y="1009"/>
                </a:lnTo>
                <a:close/>
                <a:moveTo>
                  <a:pt x="853" y="1100"/>
                </a:moveTo>
                <a:lnTo>
                  <a:pt x="899" y="1085"/>
                </a:lnTo>
                <a:lnTo>
                  <a:pt x="900" y="1089"/>
                </a:lnTo>
                <a:lnTo>
                  <a:pt x="902" y="1096"/>
                </a:lnTo>
                <a:lnTo>
                  <a:pt x="905" y="1103"/>
                </a:lnTo>
                <a:lnTo>
                  <a:pt x="907" y="1110"/>
                </a:lnTo>
                <a:lnTo>
                  <a:pt x="909" y="1117"/>
                </a:lnTo>
                <a:lnTo>
                  <a:pt x="911" y="1124"/>
                </a:lnTo>
                <a:lnTo>
                  <a:pt x="914" y="1131"/>
                </a:lnTo>
                <a:lnTo>
                  <a:pt x="914" y="1133"/>
                </a:lnTo>
                <a:lnTo>
                  <a:pt x="867" y="1147"/>
                </a:lnTo>
                <a:lnTo>
                  <a:pt x="866" y="1145"/>
                </a:lnTo>
                <a:lnTo>
                  <a:pt x="865" y="1138"/>
                </a:lnTo>
                <a:lnTo>
                  <a:pt x="863" y="1131"/>
                </a:lnTo>
                <a:lnTo>
                  <a:pt x="860" y="1124"/>
                </a:lnTo>
                <a:lnTo>
                  <a:pt x="858" y="1118"/>
                </a:lnTo>
                <a:lnTo>
                  <a:pt x="856" y="1111"/>
                </a:lnTo>
                <a:lnTo>
                  <a:pt x="854" y="1104"/>
                </a:lnTo>
                <a:lnTo>
                  <a:pt x="853" y="1100"/>
                </a:lnTo>
                <a:lnTo>
                  <a:pt x="853" y="1100"/>
                </a:lnTo>
                <a:close/>
                <a:moveTo>
                  <a:pt x="880" y="1193"/>
                </a:moveTo>
                <a:lnTo>
                  <a:pt x="928" y="1181"/>
                </a:lnTo>
                <a:lnTo>
                  <a:pt x="928" y="1182"/>
                </a:lnTo>
                <a:lnTo>
                  <a:pt x="930" y="1189"/>
                </a:lnTo>
                <a:lnTo>
                  <a:pt x="931" y="1196"/>
                </a:lnTo>
                <a:lnTo>
                  <a:pt x="933" y="1203"/>
                </a:lnTo>
                <a:lnTo>
                  <a:pt x="935" y="1211"/>
                </a:lnTo>
                <a:lnTo>
                  <a:pt x="937" y="1217"/>
                </a:lnTo>
                <a:lnTo>
                  <a:pt x="939" y="1225"/>
                </a:lnTo>
                <a:lnTo>
                  <a:pt x="940" y="1229"/>
                </a:lnTo>
                <a:lnTo>
                  <a:pt x="892" y="1241"/>
                </a:lnTo>
                <a:lnTo>
                  <a:pt x="891" y="1237"/>
                </a:lnTo>
                <a:lnTo>
                  <a:pt x="889" y="1229"/>
                </a:lnTo>
                <a:lnTo>
                  <a:pt x="888" y="1222"/>
                </a:lnTo>
                <a:lnTo>
                  <a:pt x="886" y="1215"/>
                </a:lnTo>
                <a:lnTo>
                  <a:pt x="884" y="1208"/>
                </a:lnTo>
                <a:lnTo>
                  <a:pt x="882" y="1201"/>
                </a:lnTo>
                <a:lnTo>
                  <a:pt x="880" y="1194"/>
                </a:lnTo>
                <a:lnTo>
                  <a:pt x="880" y="1193"/>
                </a:lnTo>
                <a:lnTo>
                  <a:pt x="880" y="1193"/>
                </a:lnTo>
                <a:close/>
                <a:moveTo>
                  <a:pt x="902" y="1288"/>
                </a:moveTo>
                <a:lnTo>
                  <a:pt x="951" y="1278"/>
                </a:lnTo>
                <a:lnTo>
                  <a:pt x="952" y="1283"/>
                </a:lnTo>
                <a:lnTo>
                  <a:pt x="954" y="1291"/>
                </a:lnTo>
                <a:lnTo>
                  <a:pt x="955" y="1298"/>
                </a:lnTo>
                <a:lnTo>
                  <a:pt x="956" y="1305"/>
                </a:lnTo>
                <a:lnTo>
                  <a:pt x="958" y="1313"/>
                </a:lnTo>
                <a:lnTo>
                  <a:pt x="959" y="1320"/>
                </a:lnTo>
                <a:lnTo>
                  <a:pt x="961" y="1327"/>
                </a:lnTo>
                <a:lnTo>
                  <a:pt x="912" y="1335"/>
                </a:lnTo>
                <a:lnTo>
                  <a:pt x="911" y="1329"/>
                </a:lnTo>
                <a:lnTo>
                  <a:pt x="909" y="1322"/>
                </a:lnTo>
                <a:lnTo>
                  <a:pt x="908" y="1315"/>
                </a:lnTo>
                <a:lnTo>
                  <a:pt x="906" y="1307"/>
                </a:lnTo>
                <a:lnTo>
                  <a:pt x="905" y="1300"/>
                </a:lnTo>
                <a:lnTo>
                  <a:pt x="904" y="1293"/>
                </a:lnTo>
                <a:lnTo>
                  <a:pt x="902" y="1288"/>
                </a:lnTo>
                <a:lnTo>
                  <a:pt x="902" y="1288"/>
                </a:lnTo>
                <a:close/>
                <a:moveTo>
                  <a:pt x="920" y="1383"/>
                </a:moveTo>
                <a:lnTo>
                  <a:pt x="968" y="1376"/>
                </a:lnTo>
                <a:lnTo>
                  <a:pt x="969" y="1379"/>
                </a:lnTo>
                <a:lnTo>
                  <a:pt x="970" y="1387"/>
                </a:lnTo>
                <a:lnTo>
                  <a:pt x="971" y="1394"/>
                </a:lnTo>
                <a:lnTo>
                  <a:pt x="972" y="1402"/>
                </a:lnTo>
                <a:lnTo>
                  <a:pt x="973" y="1409"/>
                </a:lnTo>
                <a:lnTo>
                  <a:pt x="974" y="1417"/>
                </a:lnTo>
                <a:lnTo>
                  <a:pt x="975" y="1424"/>
                </a:lnTo>
                <a:lnTo>
                  <a:pt x="975" y="1425"/>
                </a:lnTo>
                <a:lnTo>
                  <a:pt x="927" y="1431"/>
                </a:lnTo>
                <a:lnTo>
                  <a:pt x="927" y="1430"/>
                </a:lnTo>
                <a:lnTo>
                  <a:pt x="926" y="1423"/>
                </a:lnTo>
                <a:lnTo>
                  <a:pt x="925" y="1416"/>
                </a:lnTo>
                <a:lnTo>
                  <a:pt x="924" y="1408"/>
                </a:lnTo>
                <a:lnTo>
                  <a:pt x="923" y="1401"/>
                </a:lnTo>
                <a:lnTo>
                  <a:pt x="922" y="1394"/>
                </a:lnTo>
                <a:lnTo>
                  <a:pt x="920" y="1387"/>
                </a:lnTo>
                <a:lnTo>
                  <a:pt x="920" y="1383"/>
                </a:lnTo>
                <a:lnTo>
                  <a:pt x="920" y="1383"/>
                </a:lnTo>
                <a:close/>
                <a:moveTo>
                  <a:pt x="932" y="1479"/>
                </a:moveTo>
                <a:lnTo>
                  <a:pt x="981" y="1475"/>
                </a:lnTo>
                <a:lnTo>
                  <a:pt x="981" y="1476"/>
                </a:lnTo>
                <a:lnTo>
                  <a:pt x="982" y="1484"/>
                </a:lnTo>
                <a:lnTo>
                  <a:pt x="982" y="1492"/>
                </a:lnTo>
                <a:lnTo>
                  <a:pt x="983" y="1499"/>
                </a:lnTo>
                <a:lnTo>
                  <a:pt x="984" y="1506"/>
                </a:lnTo>
                <a:lnTo>
                  <a:pt x="984" y="1514"/>
                </a:lnTo>
                <a:lnTo>
                  <a:pt x="985" y="1522"/>
                </a:lnTo>
                <a:lnTo>
                  <a:pt x="985" y="1524"/>
                </a:lnTo>
                <a:lnTo>
                  <a:pt x="936" y="1528"/>
                </a:lnTo>
                <a:lnTo>
                  <a:pt x="936" y="1525"/>
                </a:lnTo>
                <a:lnTo>
                  <a:pt x="935" y="1518"/>
                </a:lnTo>
                <a:lnTo>
                  <a:pt x="934" y="1510"/>
                </a:lnTo>
                <a:lnTo>
                  <a:pt x="934" y="1503"/>
                </a:lnTo>
                <a:lnTo>
                  <a:pt x="933" y="1496"/>
                </a:lnTo>
                <a:lnTo>
                  <a:pt x="933" y="1489"/>
                </a:lnTo>
                <a:lnTo>
                  <a:pt x="932" y="1481"/>
                </a:lnTo>
                <a:lnTo>
                  <a:pt x="932" y="1479"/>
                </a:lnTo>
                <a:lnTo>
                  <a:pt x="932" y="1479"/>
                </a:lnTo>
                <a:close/>
                <a:moveTo>
                  <a:pt x="939" y="1576"/>
                </a:moveTo>
                <a:lnTo>
                  <a:pt x="988" y="1574"/>
                </a:lnTo>
                <a:lnTo>
                  <a:pt x="988" y="1575"/>
                </a:lnTo>
                <a:lnTo>
                  <a:pt x="988" y="1583"/>
                </a:lnTo>
                <a:lnTo>
                  <a:pt x="989" y="1590"/>
                </a:lnTo>
                <a:lnTo>
                  <a:pt x="989" y="1598"/>
                </a:lnTo>
                <a:lnTo>
                  <a:pt x="989" y="1605"/>
                </a:lnTo>
                <a:lnTo>
                  <a:pt x="989" y="1613"/>
                </a:lnTo>
                <a:lnTo>
                  <a:pt x="989" y="1621"/>
                </a:lnTo>
                <a:lnTo>
                  <a:pt x="989" y="1623"/>
                </a:lnTo>
                <a:lnTo>
                  <a:pt x="940" y="1624"/>
                </a:lnTo>
                <a:lnTo>
                  <a:pt x="940" y="1622"/>
                </a:lnTo>
                <a:lnTo>
                  <a:pt x="940" y="1614"/>
                </a:lnTo>
                <a:lnTo>
                  <a:pt x="940" y="1607"/>
                </a:lnTo>
                <a:lnTo>
                  <a:pt x="939" y="1599"/>
                </a:lnTo>
                <a:lnTo>
                  <a:pt x="939" y="1592"/>
                </a:lnTo>
                <a:lnTo>
                  <a:pt x="939" y="1584"/>
                </a:lnTo>
                <a:lnTo>
                  <a:pt x="939" y="1577"/>
                </a:lnTo>
                <a:lnTo>
                  <a:pt x="939" y="1576"/>
                </a:lnTo>
                <a:lnTo>
                  <a:pt x="939" y="1576"/>
                </a:lnTo>
                <a:close/>
                <a:moveTo>
                  <a:pt x="940" y="1673"/>
                </a:moveTo>
                <a:lnTo>
                  <a:pt x="989" y="1674"/>
                </a:lnTo>
                <a:lnTo>
                  <a:pt x="989" y="1674"/>
                </a:lnTo>
                <a:lnTo>
                  <a:pt x="989" y="1676"/>
                </a:lnTo>
                <a:lnTo>
                  <a:pt x="989" y="1678"/>
                </a:lnTo>
                <a:lnTo>
                  <a:pt x="989" y="1680"/>
                </a:lnTo>
                <a:lnTo>
                  <a:pt x="989" y="1682"/>
                </a:lnTo>
                <a:lnTo>
                  <a:pt x="989" y="1684"/>
                </a:lnTo>
                <a:lnTo>
                  <a:pt x="989" y="1687"/>
                </a:lnTo>
                <a:lnTo>
                  <a:pt x="989" y="1689"/>
                </a:lnTo>
                <a:lnTo>
                  <a:pt x="989" y="1691"/>
                </a:lnTo>
                <a:lnTo>
                  <a:pt x="989" y="1694"/>
                </a:lnTo>
                <a:lnTo>
                  <a:pt x="989" y="1696"/>
                </a:lnTo>
                <a:lnTo>
                  <a:pt x="989" y="1698"/>
                </a:lnTo>
                <a:lnTo>
                  <a:pt x="989" y="1700"/>
                </a:lnTo>
                <a:lnTo>
                  <a:pt x="989" y="1703"/>
                </a:lnTo>
                <a:lnTo>
                  <a:pt x="989" y="1705"/>
                </a:lnTo>
                <a:lnTo>
                  <a:pt x="989" y="1707"/>
                </a:lnTo>
                <a:lnTo>
                  <a:pt x="989" y="1709"/>
                </a:lnTo>
                <a:lnTo>
                  <a:pt x="989" y="1711"/>
                </a:lnTo>
                <a:lnTo>
                  <a:pt x="989" y="1713"/>
                </a:lnTo>
                <a:lnTo>
                  <a:pt x="988" y="1716"/>
                </a:lnTo>
                <a:lnTo>
                  <a:pt x="988" y="1718"/>
                </a:lnTo>
                <a:lnTo>
                  <a:pt x="988" y="1720"/>
                </a:lnTo>
                <a:lnTo>
                  <a:pt x="988" y="1722"/>
                </a:lnTo>
                <a:lnTo>
                  <a:pt x="988" y="1723"/>
                </a:lnTo>
                <a:lnTo>
                  <a:pt x="939" y="1721"/>
                </a:lnTo>
                <a:lnTo>
                  <a:pt x="939" y="1721"/>
                </a:lnTo>
                <a:lnTo>
                  <a:pt x="939" y="1718"/>
                </a:lnTo>
                <a:lnTo>
                  <a:pt x="939" y="1716"/>
                </a:lnTo>
                <a:lnTo>
                  <a:pt x="939" y="1714"/>
                </a:lnTo>
                <a:lnTo>
                  <a:pt x="939" y="1712"/>
                </a:lnTo>
                <a:lnTo>
                  <a:pt x="939" y="1710"/>
                </a:lnTo>
                <a:lnTo>
                  <a:pt x="939" y="1708"/>
                </a:lnTo>
                <a:lnTo>
                  <a:pt x="939" y="1706"/>
                </a:lnTo>
                <a:lnTo>
                  <a:pt x="939" y="1703"/>
                </a:lnTo>
                <a:lnTo>
                  <a:pt x="939" y="1701"/>
                </a:lnTo>
                <a:lnTo>
                  <a:pt x="939" y="1699"/>
                </a:lnTo>
                <a:lnTo>
                  <a:pt x="940" y="1697"/>
                </a:lnTo>
                <a:lnTo>
                  <a:pt x="940" y="1695"/>
                </a:lnTo>
                <a:lnTo>
                  <a:pt x="940" y="1692"/>
                </a:lnTo>
                <a:lnTo>
                  <a:pt x="940" y="1690"/>
                </a:lnTo>
                <a:lnTo>
                  <a:pt x="940" y="1688"/>
                </a:lnTo>
                <a:lnTo>
                  <a:pt x="940" y="1686"/>
                </a:lnTo>
                <a:lnTo>
                  <a:pt x="940" y="1684"/>
                </a:lnTo>
                <a:lnTo>
                  <a:pt x="940" y="1682"/>
                </a:lnTo>
                <a:lnTo>
                  <a:pt x="940" y="1680"/>
                </a:lnTo>
                <a:lnTo>
                  <a:pt x="940" y="1677"/>
                </a:lnTo>
                <a:lnTo>
                  <a:pt x="940" y="1675"/>
                </a:lnTo>
                <a:lnTo>
                  <a:pt x="940" y="1673"/>
                </a:lnTo>
                <a:lnTo>
                  <a:pt x="940" y="1673"/>
                </a:lnTo>
                <a:lnTo>
                  <a:pt x="940" y="167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9" name="文本框 88"/>
          <p:cNvSpPr txBox="1"/>
          <p:nvPr>
            <p:custDataLst>
              <p:tags r:id="rId13"/>
            </p:custDataLst>
          </p:nvPr>
        </p:nvSpPr>
        <p:spPr>
          <a:xfrm>
            <a:off x="8321259" y="1962658"/>
            <a:ext cx="1102039" cy="810260"/>
          </a:xfrm>
          <a:prstGeom prst="rect">
            <a:avLst/>
          </a:prstGeom>
          <a:noFill/>
        </p:spPr>
        <p:txBody>
          <a:bodyPr wrap="square" rtlCol="0" anchor="ctr">
            <a:spAutoFit/>
          </a:bodyPr>
          <a:lstStyle/>
          <a:p>
            <a:pPr algn="ctr">
              <a:lnSpc>
                <a:spcPct val="130000"/>
              </a:lnSpc>
            </a:pPr>
            <a:r>
              <a:rPr kumimoji="1" lang="zh-CN" altLang="en-US" b="1" spc="300" dirty="0">
                <a:solidFill>
                  <a:srgbClr val="4B5050"/>
                </a:solidFill>
                <a:latin typeface="微软雅黑" panose="020B0503020204020204" pitchFamily="34" charset="-122"/>
                <a:ea typeface="微软雅黑" panose="020B0503020204020204" pitchFamily="34" charset="-122"/>
              </a:rPr>
              <a:t>（1）</a:t>
            </a:r>
          </a:p>
          <a:p>
            <a:pPr algn="ctr">
              <a:lnSpc>
                <a:spcPct val="130000"/>
              </a:lnSpc>
            </a:pPr>
            <a:r>
              <a:rPr kumimoji="1" lang="zh-CN" altLang="en-US" b="1" spc="300" dirty="0">
                <a:solidFill>
                  <a:srgbClr val="4B5050"/>
                </a:solidFill>
                <a:latin typeface="微软雅黑" panose="020B0503020204020204" pitchFamily="34" charset="-122"/>
                <a:ea typeface="微软雅黑" panose="020B0503020204020204" pitchFamily="34" charset="-122"/>
              </a:rPr>
              <a:t>散料</a:t>
            </a:r>
          </a:p>
        </p:txBody>
      </p:sp>
      <p:sp>
        <p:nvSpPr>
          <p:cNvPr id="90" name="文本框 89"/>
          <p:cNvSpPr txBox="1"/>
          <p:nvPr>
            <p:custDataLst>
              <p:tags r:id="rId14"/>
            </p:custDataLst>
          </p:nvPr>
        </p:nvSpPr>
        <p:spPr>
          <a:xfrm>
            <a:off x="6828874" y="4548469"/>
            <a:ext cx="1102039" cy="810260"/>
          </a:xfrm>
          <a:prstGeom prst="rect">
            <a:avLst/>
          </a:prstGeom>
          <a:noFill/>
        </p:spPr>
        <p:txBody>
          <a:bodyPr wrap="square" rtlCol="0" anchor="ctr">
            <a:spAutoFit/>
          </a:bodyPr>
          <a:lstStyle/>
          <a:p>
            <a:pPr algn="ctr">
              <a:lnSpc>
                <a:spcPct val="130000"/>
              </a:lnSpc>
            </a:pPr>
            <a:r>
              <a:rPr kumimoji="1" lang="zh-CN" altLang="en-US" b="1" spc="300" dirty="0">
                <a:solidFill>
                  <a:srgbClr val="4B5050"/>
                </a:solidFill>
                <a:latin typeface="微软雅黑" panose="020B0503020204020204" pitchFamily="34" charset="-122"/>
                <a:ea typeface="微软雅黑" panose="020B0503020204020204" pitchFamily="34" charset="-122"/>
              </a:rPr>
              <a:t>（2）整体类</a:t>
            </a:r>
          </a:p>
        </p:txBody>
      </p:sp>
      <p:sp>
        <p:nvSpPr>
          <p:cNvPr id="91" name="文本框 90"/>
          <p:cNvSpPr txBox="1"/>
          <p:nvPr>
            <p:custDataLst>
              <p:tags r:id="rId15"/>
            </p:custDataLst>
          </p:nvPr>
        </p:nvSpPr>
        <p:spPr>
          <a:xfrm>
            <a:off x="9818100" y="4548470"/>
            <a:ext cx="1102039" cy="810260"/>
          </a:xfrm>
          <a:prstGeom prst="rect">
            <a:avLst/>
          </a:prstGeom>
          <a:noFill/>
        </p:spPr>
        <p:txBody>
          <a:bodyPr wrap="square" rtlCol="0" anchor="ctr">
            <a:spAutoFit/>
          </a:bodyPr>
          <a:lstStyle/>
          <a:p>
            <a:pPr algn="ctr">
              <a:lnSpc>
                <a:spcPct val="130000"/>
              </a:lnSpc>
            </a:pPr>
            <a:r>
              <a:rPr kumimoji="1" lang="zh-CN" altLang="en-US" b="1" spc="300" dirty="0">
                <a:solidFill>
                  <a:srgbClr val="F5AA19"/>
                </a:solidFill>
                <a:latin typeface="微软雅黑" panose="020B0503020204020204" pitchFamily="34" charset="-122"/>
                <a:ea typeface="微软雅黑" panose="020B0503020204020204" pitchFamily="34" charset="-122"/>
              </a:rPr>
              <a:t>（3）板块类</a:t>
            </a:r>
          </a:p>
        </p:txBody>
      </p:sp>
      <p:sp>
        <p:nvSpPr>
          <p:cNvPr id="93" name="椭圆 92"/>
          <p:cNvSpPr>
            <a:spLocks noChangeAspect="1"/>
          </p:cNvSpPr>
          <p:nvPr>
            <p:custDataLst>
              <p:tags r:id="rId16"/>
            </p:custDataLst>
          </p:nvPr>
        </p:nvSpPr>
        <p:spPr>
          <a:xfrm>
            <a:off x="560682" y="2299930"/>
            <a:ext cx="715424" cy="715422"/>
          </a:xfrm>
          <a:prstGeom prst="ellipse">
            <a:avLst/>
          </a:prstGeom>
          <a:solidFill>
            <a:srgbClr val="4B505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66" name="任意多边形: 形状 65"/>
          <p:cNvSpPr/>
          <p:nvPr>
            <p:custDataLst>
              <p:tags r:id="rId17"/>
            </p:custDataLst>
          </p:nvPr>
        </p:nvSpPr>
        <p:spPr>
          <a:xfrm>
            <a:off x="744019" y="2483266"/>
            <a:ext cx="348750" cy="348750"/>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pitchFamily="34" charset="-122"/>
              <a:ea typeface="微软雅黑" panose="020B0503020204020204" pitchFamily="34" charset="-122"/>
            </a:endParaRPr>
          </a:p>
        </p:txBody>
      </p:sp>
      <p:sp>
        <p:nvSpPr>
          <p:cNvPr id="95" name="椭圆 94"/>
          <p:cNvSpPr>
            <a:spLocks noChangeAspect="1"/>
          </p:cNvSpPr>
          <p:nvPr>
            <p:custDataLst>
              <p:tags r:id="rId18"/>
            </p:custDataLst>
          </p:nvPr>
        </p:nvSpPr>
        <p:spPr>
          <a:xfrm>
            <a:off x="560682" y="3744827"/>
            <a:ext cx="715424" cy="715422"/>
          </a:xfrm>
          <a:prstGeom prst="ellipse">
            <a:avLst/>
          </a:prstGeom>
          <a:solidFill>
            <a:srgbClr val="4B505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67" name="任意多边形: 形状 66"/>
          <p:cNvSpPr/>
          <p:nvPr>
            <p:custDataLst>
              <p:tags r:id="rId19"/>
            </p:custDataLst>
          </p:nvPr>
        </p:nvSpPr>
        <p:spPr>
          <a:xfrm>
            <a:off x="738394" y="3921476"/>
            <a:ext cx="361062" cy="361062"/>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pitchFamily="34" charset="-122"/>
              <a:ea typeface="微软雅黑" panose="020B0503020204020204" pitchFamily="34" charset="-122"/>
            </a:endParaRPr>
          </a:p>
        </p:txBody>
      </p:sp>
      <p:sp>
        <p:nvSpPr>
          <p:cNvPr id="97" name="椭圆 96"/>
          <p:cNvSpPr>
            <a:spLocks noChangeAspect="1"/>
          </p:cNvSpPr>
          <p:nvPr>
            <p:custDataLst>
              <p:tags r:id="rId20"/>
            </p:custDataLst>
          </p:nvPr>
        </p:nvSpPr>
        <p:spPr>
          <a:xfrm>
            <a:off x="560682" y="5189724"/>
            <a:ext cx="715424" cy="715422"/>
          </a:xfrm>
          <a:prstGeom prst="ellipse">
            <a:avLst/>
          </a:prstGeom>
          <a:solidFill>
            <a:srgbClr val="F5AA19"/>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68" name="任意多边形: 形状 67"/>
          <p:cNvSpPr/>
          <p:nvPr>
            <p:custDataLst>
              <p:tags r:id="rId21"/>
            </p:custDataLst>
          </p:nvPr>
        </p:nvSpPr>
        <p:spPr>
          <a:xfrm>
            <a:off x="738394" y="5406659"/>
            <a:ext cx="360000" cy="281552"/>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8187055" y="3882390"/>
            <a:ext cx="1369695" cy="460375"/>
          </a:xfrm>
          <a:prstGeom prst="rect">
            <a:avLst/>
          </a:prstGeom>
          <a:noFill/>
        </p:spPr>
        <p:txBody>
          <a:bodyPr wrap="square" rtlCol="0" anchor="t">
            <a:spAutoFit/>
          </a:bodyPr>
          <a:lstStyle/>
          <a:p>
            <a:pPr algn="ctr">
              <a:lnSpc>
                <a:spcPct val="120000"/>
              </a:lnSpc>
            </a:pPr>
            <a:r>
              <a:rPr lang="zh-CN" altLang="en-US" sz="2000" b="1" dirty="0" smtClean="0">
                <a:solidFill>
                  <a:schemeClr val="tx1">
                    <a:lumMod val="75000"/>
                    <a:lumOff val="25000"/>
                  </a:schemeClr>
                </a:solidFill>
              </a:rPr>
              <a:t>保温材料</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979170" y="282575"/>
            <a:ext cx="10323830" cy="521970"/>
          </a:xfrm>
        </p:spPr>
        <p:txBody>
          <a:bodyPr/>
          <a:lstStyle/>
          <a:p>
            <a:r>
              <a:rPr lang="zh-CN" altLang="en-US"/>
              <a:t>保温层的设置</a:t>
            </a:r>
          </a:p>
        </p:txBody>
      </p:sp>
      <p:sp>
        <p:nvSpPr>
          <p:cNvPr id="3" name="五边形 2"/>
          <p:cNvSpPr/>
          <p:nvPr>
            <p:custDataLst>
              <p:tags r:id="rId2"/>
            </p:custDataLst>
          </p:nvPr>
        </p:nvSpPr>
        <p:spPr bwMode="auto">
          <a:xfrm>
            <a:off x="673102" y="2394095"/>
            <a:ext cx="1139770"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rPr>
              <a:t>01</a:t>
            </a:r>
          </a:p>
        </p:txBody>
      </p:sp>
      <p:sp>
        <p:nvSpPr>
          <p:cNvPr id="7" name="五边形 6"/>
          <p:cNvSpPr/>
          <p:nvPr>
            <p:custDataLst>
              <p:tags r:id="rId3"/>
            </p:custDataLst>
          </p:nvPr>
        </p:nvSpPr>
        <p:spPr bwMode="auto">
          <a:xfrm>
            <a:off x="4388495" y="2394095"/>
            <a:ext cx="1139770"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dirty="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rPr>
              <a:t>02</a:t>
            </a:r>
          </a:p>
        </p:txBody>
      </p:sp>
      <p:sp>
        <p:nvSpPr>
          <p:cNvPr id="11" name="五边形 10"/>
          <p:cNvSpPr/>
          <p:nvPr>
            <p:custDataLst>
              <p:tags r:id="rId4"/>
            </p:custDataLst>
          </p:nvPr>
        </p:nvSpPr>
        <p:spPr bwMode="auto">
          <a:xfrm>
            <a:off x="8103887" y="2394095"/>
            <a:ext cx="1139770"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dirty="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rPr>
              <a:t>03</a:t>
            </a:r>
          </a:p>
        </p:txBody>
      </p:sp>
      <p:sp>
        <p:nvSpPr>
          <p:cNvPr id="2" name="燕尾形箭头 1"/>
          <p:cNvSpPr/>
          <p:nvPr>
            <p:custDataLst>
              <p:tags r:id="rId5"/>
            </p:custDataLst>
          </p:nvPr>
        </p:nvSpPr>
        <p:spPr bwMode="auto">
          <a:xfrm>
            <a:off x="1231031" y="2226493"/>
            <a:ext cx="2845826" cy="893714"/>
          </a:xfrm>
          <a:prstGeom prst="notchedRightArrow">
            <a:avLst>
              <a:gd name="adj1" fmla="val 100000"/>
              <a:gd name="adj2" fmla="val 31781"/>
            </a:avLst>
          </a:prstGeom>
          <a:solidFill>
            <a:srgbClr val="4B5050"/>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29" name="文本框 28"/>
          <p:cNvSpPr txBox="1"/>
          <p:nvPr>
            <p:custDataLst>
              <p:tags r:id="rId6"/>
            </p:custDataLst>
          </p:nvPr>
        </p:nvSpPr>
        <p:spPr>
          <a:xfrm>
            <a:off x="1230630" y="3585845"/>
            <a:ext cx="2846705" cy="392430"/>
          </a:xfrm>
          <a:prstGeom prst="rect">
            <a:avLst/>
          </a:prstGeom>
          <a:noFill/>
          <a:ln>
            <a:noFill/>
          </a:ln>
        </p:spPr>
        <p:txBody>
          <a:bodyPr wrap="square" lIns="91440" tIns="45720" rIns="91440" bIns="0" anchor="t" anchorCtr="0">
            <a:normAutofit lnSpcReduction="10000"/>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2000" b="1" i="0" u="none" strike="noStrike" kern="1200" cap="none" spc="30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正铺法</a:t>
            </a:r>
          </a:p>
        </p:txBody>
      </p:sp>
      <p:sp>
        <p:nvSpPr>
          <p:cNvPr id="30" name="文本框 29"/>
          <p:cNvSpPr txBox="1"/>
          <p:nvPr>
            <p:custDataLst>
              <p:tags r:id="rId7"/>
            </p:custDataLst>
          </p:nvPr>
        </p:nvSpPr>
        <p:spPr>
          <a:xfrm>
            <a:off x="1230630" y="4006215"/>
            <a:ext cx="2846705" cy="1079500"/>
          </a:xfrm>
          <a:prstGeom prst="rect">
            <a:avLst/>
          </a:prstGeom>
          <a:noFill/>
          <a:ln>
            <a:noFill/>
          </a:ln>
        </p:spPr>
        <p:txBody>
          <a:bodyPr wrap="square" lIns="91440" tIns="0" rIns="91440" bIns="46800" anchor="t" anchorCtr="0">
            <a:spAutoFit/>
          </a:bodyPr>
          <a:lstStyle/>
          <a:p>
            <a:pPr algn="ctr">
              <a:lnSpc>
                <a:spcPct val="120000"/>
              </a:lnSpc>
            </a:pPr>
            <a:r>
              <a:rPr lang="zh-CN" altLang="en-US" sz="1400" spc="150">
                <a:solidFill>
                  <a:srgbClr val="000000">
                    <a:lumMod val="75000"/>
                    <a:lumOff val="25000"/>
                  </a:srgbClr>
                </a:solidFill>
                <a:latin typeface="微软雅黑" panose="020B0503020204020204" pitchFamily="34" charset="-122"/>
                <a:cs typeface="微软雅黑" panose="020B0503020204020204" pitchFamily="34" charset="-122"/>
              </a:rPr>
              <a:t>保温层设在防水层下面，这种构造也叫正铺法。该做法符合热工学原理，而且若保温层是散料时，还可兼作找坡层。</a:t>
            </a:r>
          </a:p>
        </p:txBody>
      </p:sp>
      <p:cxnSp>
        <p:nvCxnSpPr>
          <p:cNvPr id="46" name="直接连接符 45"/>
          <p:cNvCxnSpPr/>
          <p:nvPr>
            <p:custDataLst>
              <p:tags r:id="rId8"/>
            </p:custDataLst>
          </p:nvPr>
        </p:nvCxnSpPr>
        <p:spPr>
          <a:xfrm>
            <a:off x="2636898" y="3120207"/>
            <a:ext cx="14647" cy="46588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6" name="燕尾形箭头 5"/>
          <p:cNvSpPr/>
          <p:nvPr>
            <p:custDataLst>
              <p:tags r:id="rId9"/>
            </p:custDataLst>
          </p:nvPr>
        </p:nvSpPr>
        <p:spPr bwMode="auto">
          <a:xfrm>
            <a:off x="4946426" y="2226493"/>
            <a:ext cx="2845826" cy="893714"/>
          </a:xfrm>
          <a:prstGeom prst="notchedRightArrow">
            <a:avLst>
              <a:gd name="adj1" fmla="val 100000"/>
              <a:gd name="adj2" fmla="val 31781"/>
            </a:avLst>
          </a:prstGeom>
          <a:solidFill>
            <a:srgbClr val="F5AA19"/>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32" name="文本框 31"/>
          <p:cNvSpPr txBox="1"/>
          <p:nvPr>
            <p:custDataLst>
              <p:tags r:id="rId10"/>
            </p:custDataLst>
          </p:nvPr>
        </p:nvSpPr>
        <p:spPr>
          <a:xfrm>
            <a:off x="4947285" y="4164330"/>
            <a:ext cx="2844800" cy="392430"/>
          </a:xfrm>
          <a:prstGeom prst="rect">
            <a:avLst/>
          </a:prstGeom>
          <a:noFill/>
          <a:ln>
            <a:noFill/>
          </a:ln>
        </p:spPr>
        <p:txBody>
          <a:bodyPr wrap="square" lIns="91440" tIns="45720" rIns="91440" bIns="0" anchor="t" anchorCtr="0">
            <a:normAutofit lnSpcReduction="10000"/>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2000" b="1" i="0" u="none" strike="noStrike" kern="1200" cap="none" spc="30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倒铺法</a:t>
            </a:r>
          </a:p>
        </p:txBody>
      </p:sp>
      <p:sp>
        <p:nvSpPr>
          <p:cNvPr id="33" name="文本框 32"/>
          <p:cNvSpPr txBox="1"/>
          <p:nvPr>
            <p:custDataLst>
              <p:tags r:id="rId11"/>
            </p:custDataLst>
          </p:nvPr>
        </p:nvSpPr>
        <p:spPr>
          <a:xfrm>
            <a:off x="4946650" y="4556760"/>
            <a:ext cx="2846070" cy="1854835"/>
          </a:xfrm>
          <a:prstGeom prst="rect">
            <a:avLst/>
          </a:prstGeom>
          <a:noFill/>
          <a:ln>
            <a:noFill/>
          </a:ln>
        </p:spPr>
        <p:txBody>
          <a:bodyPr wrap="square" lIns="91440" tIns="0" rIns="91440" bIns="46800" anchor="t" anchorCtr="0">
            <a:spAutoFit/>
          </a:bodyPr>
          <a:lstStyle/>
          <a:p>
            <a:pPr algn="ctr">
              <a:lnSpc>
                <a:spcPct val="120000"/>
              </a:lnSpc>
            </a:pPr>
            <a:r>
              <a:rPr lang="zh-CN" altLang="en-US" sz="1400" spc="150">
                <a:solidFill>
                  <a:srgbClr val="000000">
                    <a:lumMod val="75000"/>
                    <a:lumOff val="25000"/>
                  </a:srgbClr>
                </a:solidFill>
                <a:latin typeface="微软雅黑" panose="020B0503020204020204" pitchFamily="34" charset="-122"/>
                <a:cs typeface="微软雅黑" panose="020B0503020204020204" pitchFamily="34" charset="-122"/>
              </a:rPr>
              <a:t>保温层设置在防水层上面，也称为“倒铺法”，优点是防水层不受阳光辐射和气候变化的直接影响，温差小，并且防水层不易受外来的损伤，但是必须选用吸湿性低、耐候性强的保温材料。</a:t>
            </a:r>
          </a:p>
        </p:txBody>
      </p:sp>
      <p:cxnSp>
        <p:nvCxnSpPr>
          <p:cNvPr id="47" name="直接连接符 46"/>
          <p:cNvCxnSpPr>
            <a:endCxn id="32" idx="0"/>
          </p:cNvCxnSpPr>
          <p:nvPr>
            <p:custDataLst>
              <p:tags r:id="rId12"/>
            </p:custDataLst>
          </p:nvPr>
        </p:nvCxnSpPr>
        <p:spPr>
          <a:xfrm>
            <a:off x="6358793" y="3120207"/>
            <a:ext cx="10893" cy="1043963"/>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10" name="燕尾形箭头 9"/>
          <p:cNvSpPr/>
          <p:nvPr>
            <p:custDataLst>
              <p:tags r:id="rId13"/>
            </p:custDataLst>
          </p:nvPr>
        </p:nvSpPr>
        <p:spPr bwMode="auto">
          <a:xfrm>
            <a:off x="8661818" y="2226493"/>
            <a:ext cx="2845826" cy="893714"/>
          </a:xfrm>
          <a:prstGeom prst="notchedRightArrow">
            <a:avLst>
              <a:gd name="adj1" fmla="val 100000"/>
              <a:gd name="adj2" fmla="val 31781"/>
            </a:avLst>
          </a:prstGeom>
          <a:solidFill>
            <a:srgbClr val="4B5050"/>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35" name="文本框 34"/>
          <p:cNvSpPr txBox="1"/>
          <p:nvPr>
            <p:custDataLst>
              <p:tags r:id="rId14"/>
            </p:custDataLst>
          </p:nvPr>
        </p:nvSpPr>
        <p:spPr>
          <a:xfrm>
            <a:off x="8662035" y="3585845"/>
            <a:ext cx="2846070" cy="635635"/>
          </a:xfrm>
          <a:prstGeom prst="rect">
            <a:avLst/>
          </a:prstGeom>
          <a:noFill/>
          <a:ln>
            <a:noFill/>
          </a:ln>
        </p:spPr>
        <p:txBody>
          <a:bodyPr wrap="square" lIns="91440" tIns="45720" rIns="91440" bIns="0" anchor="t" anchorCtr="0">
            <a:spAutoFit/>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保温层设在结构层下，或与结构层组成复合板材。</a:t>
            </a:r>
          </a:p>
        </p:txBody>
      </p:sp>
      <p:cxnSp>
        <p:nvCxnSpPr>
          <p:cNvPr id="48" name="直接连接符 47"/>
          <p:cNvCxnSpPr/>
          <p:nvPr>
            <p:custDataLst>
              <p:tags r:id="rId15"/>
            </p:custDataLst>
          </p:nvPr>
        </p:nvCxnSpPr>
        <p:spPr>
          <a:xfrm flipH="1" flipV="1">
            <a:off x="10081806" y="3110047"/>
            <a:ext cx="7142" cy="465885"/>
          </a:xfrm>
          <a:prstGeom prst="line">
            <a:avLst/>
          </a:prstGeom>
          <a:ln w="3175" cap="rnd">
            <a:solidFill>
              <a:sysClr val="window" lastClr="FFFFFF">
                <a:lumMod val="75000"/>
              </a:sysClr>
            </a:solidFill>
            <a:prstDash val="dash"/>
            <a:round/>
            <a:headEnd type="oval"/>
            <a:tailEnd type="none"/>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6"/>
            </p:custDataLst>
          </p:nvPr>
        </p:nvSpPr>
        <p:spPr bwMode="auto">
          <a:xfrm>
            <a:off x="2363205" y="238295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5" name="任意多边形 4"/>
          <p:cNvSpPr/>
          <p:nvPr>
            <p:custDataLst>
              <p:tags r:id="rId17"/>
            </p:custDataLst>
          </p:nvPr>
        </p:nvSpPr>
        <p:spPr bwMode="auto">
          <a:xfrm>
            <a:off x="2474011" y="2511406"/>
            <a:ext cx="359174" cy="323888"/>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8" name="椭圆 7"/>
          <p:cNvSpPr/>
          <p:nvPr>
            <p:custDataLst>
              <p:tags r:id="rId18"/>
            </p:custDataLst>
          </p:nvPr>
        </p:nvSpPr>
        <p:spPr bwMode="auto">
          <a:xfrm>
            <a:off x="6073577" y="238295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9" name="任意多边形 8"/>
          <p:cNvSpPr/>
          <p:nvPr>
            <p:custDataLst>
              <p:tags r:id="rId19"/>
            </p:custDataLst>
          </p:nvPr>
        </p:nvSpPr>
        <p:spPr bwMode="auto">
          <a:xfrm>
            <a:off x="6189155" y="2492355"/>
            <a:ext cx="349630" cy="361990"/>
          </a:xfrm>
          <a:custGeom>
            <a:avLst/>
            <a:gdLst>
              <a:gd name="connsiteX0" fmla="*/ 459289 w 585107"/>
              <a:gd name="connsiteY0" fmla="*/ 416179 h 605788"/>
              <a:gd name="connsiteX1" fmla="*/ 459289 w 585107"/>
              <a:gd name="connsiteY1" fmla="*/ 511030 h 605788"/>
              <a:gd name="connsiteX2" fmla="*/ 554270 w 585107"/>
              <a:gd name="connsiteY2" fmla="*/ 511030 h 605788"/>
              <a:gd name="connsiteX3" fmla="*/ 459289 w 585107"/>
              <a:gd name="connsiteY3" fmla="*/ 605788 h 605788"/>
              <a:gd name="connsiteX4" fmla="*/ 364308 w 585107"/>
              <a:gd name="connsiteY4" fmla="*/ 511030 h 605788"/>
              <a:gd name="connsiteX5" fmla="*/ 459289 w 585107"/>
              <a:gd name="connsiteY5" fmla="*/ 416179 h 605788"/>
              <a:gd name="connsiteX6" fmla="*/ 490126 w 585107"/>
              <a:gd name="connsiteY6" fmla="*/ 385412 h 605788"/>
              <a:gd name="connsiteX7" fmla="*/ 585107 w 585107"/>
              <a:gd name="connsiteY7" fmla="*/ 480252 h 605788"/>
              <a:gd name="connsiteX8" fmla="*/ 490126 w 585107"/>
              <a:gd name="connsiteY8" fmla="*/ 480252 h 605788"/>
              <a:gd name="connsiteX9" fmla="*/ 151337 w 585107"/>
              <a:gd name="connsiteY9" fmla="*/ 315411 h 605788"/>
              <a:gd name="connsiteX10" fmla="*/ 188565 w 585107"/>
              <a:gd name="connsiteY10" fmla="*/ 433251 h 605788"/>
              <a:gd name="connsiteX11" fmla="*/ 195621 w 585107"/>
              <a:gd name="connsiteY11" fmla="*/ 455410 h 605788"/>
              <a:gd name="connsiteX12" fmla="*/ 195714 w 585107"/>
              <a:gd name="connsiteY12" fmla="*/ 455132 h 605788"/>
              <a:gd name="connsiteX13" fmla="*/ 201841 w 585107"/>
              <a:gd name="connsiteY13" fmla="*/ 473953 h 605788"/>
              <a:gd name="connsiteX14" fmla="*/ 221523 w 585107"/>
              <a:gd name="connsiteY14" fmla="*/ 418138 h 605788"/>
              <a:gd name="connsiteX15" fmla="*/ 234521 w 585107"/>
              <a:gd name="connsiteY15" fmla="*/ 351570 h 605788"/>
              <a:gd name="connsiteX16" fmla="*/ 247518 w 585107"/>
              <a:gd name="connsiteY16" fmla="*/ 418138 h 605788"/>
              <a:gd name="connsiteX17" fmla="*/ 267200 w 585107"/>
              <a:gd name="connsiteY17" fmla="*/ 473953 h 605788"/>
              <a:gd name="connsiteX18" fmla="*/ 273235 w 585107"/>
              <a:gd name="connsiteY18" fmla="*/ 455132 h 605788"/>
              <a:gd name="connsiteX19" fmla="*/ 273327 w 585107"/>
              <a:gd name="connsiteY19" fmla="*/ 455410 h 605788"/>
              <a:gd name="connsiteX20" fmla="*/ 280383 w 585107"/>
              <a:gd name="connsiteY20" fmla="*/ 433251 h 605788"/>
              <a:gd name="connsiteX21" fmla="*/ 317705 w 585107"/>
              <a:gd name="connsiteY21" fmla="*/ 315411 h 605788"/>
              <a:gd name="connsiteX22" fmla="*/ 424377 w 585107"/>
              <a:gd name="connsiteY22" fmla="*/ 363993 h 605788"/>
              <a:gd name="connsiteX23" fmla="*/ 453714 w 585107"/>
              <a:gd name="connsiteY23" fmla="*/ 383185 h 605788"/>
              <a:gd name="connsiteX24" fmla="*/ 331630 w 585107"/>
              <a:gd name="connsiteY24" fmla="*/ 511131 h 605788"/>
              <a:gd name="connsiteX25" fmla="*/ 336365 w 585107"/>
              <a:gd name="connsiteY25" fmla="*/ 545528 h 605788"/>
              <a:gd name="connsiteX26" fmla="*/ 234521 w 585107"/>
              <a:gd name="connsiteY26" fmla="*/ 555263 h 605788"/>
              <a:gd name="connsiteX27" fmla="*/ 5486 w 585107"/>
              <a:gd name="connsiteY27" fmla="*/ 499634 h 605788"/>
              <a:gd name="connsiteX28" fmla="*/ 380 w 585107"/>
              <a:gd name="connsiteY28" fmla="*/ 450774 h 605788"/>
              <a:gd name="connsiteX29" fmla="*/ 44572 w 585107"/>
              <a:gd name="connsiteY29" fmla="*/ 363993 h 605788"/>
              <a:gd name="connsiteX30" fmla="*/ 151337 w 585107"/>
              <a:gd name="connsiteY30" fmla="*/ 315411 h 605788"/>
              <a:gd name="connsiteX31" fmla="*/ 227063 w 585107"/>
              <a:gd name="connsiteY31" fmla="*/ 445 h 605788"/>
              <a:gd name="connsiteX32" fmla="*/ 286856 w 585107"/>
              <a:gd name="connsiteY32" fmla="*/ 13052 h 605788"/>
              <a:gd name="connsiteX33" fmla="*/ 315917 w 585107"/>
              <a:gd name="connsiteY33" fmla="*/ 40120 h 605788"/>
              <a:gd name="connsiteX34" fmla="*/ 347856 w 585107"/>
              <a:gd name="connsiteY34" fmla="*/ 141531 h 605788"/>
              <a:gd name="connsiteX35" fmla="*/ 343678 w 585107"/>
              <a:gd name="connsiteY35" fmla="*/ 157104 h 605788"/>
              <a:gd name="connsiteX36" fmla="*/ 353891 w 585107"/>
              <a:gd name="connsiteY36" fmla="*/ 199653 h 605788"/>
              <a:gd name="connsiteX37" fmla="*/ 333279 w 585107"/>
              <a:gd name="connsiteY37" fmla="*/ 235527 h 605788"/>
              <a:gd name="connsiteX38" fmla="*/ 260859 w 585107"/>
              <a:gd name="connsiteY38" fmla="*/ 324888 h 605788"/>
              <a:gd name="connsiteX39" fmla="*/ 207843 w 585107"/>
              <a:gd name="connsiteY39" fmla="*/ 324981 h 605788"/>
              <a:gd name="connsiteX40" fmla="*/ 135516 w 585107"/>
              <a:gd name="connsiteY40" fmla="*/ 235527 h 605788"/>
              <a:gd name="connsiteX41" fmla="*/ 114904 w 585107"/>
              <a:gd name="connsiteY41" fmla="*/ 199653 h 605788"/>
              <a:gd name="connsiteX42" fmla="*/ 125396 w 585107"/>
              <a:gd name="connsiteY42" fmla="*/ 157012 h 605788"/>
              <a:gd name="connsiteX43" fmla="*/ 121218 w 585107"/>
              <a:gd name="connsiteY43" fmla="*/ 141438 h 605788"/>
              <a:gd name="connsiteX44" fmla="*/ 120939 w 585107"/>
              <a:gd name="connsiteY44" fmla="*/ 91660 h 605788"/>
              <a:gd name="connsiteX45" fmla="*/ 150000 w 585107"/>
              <a:gd name="connsiteY45" fmla="*/ 40583 h 605788"/>
              <a:gd name="connsiteX46" fmla="*/ 177018 w 585107"/>
              <a:gd name="connsiteY46" fmla="*/ 18335 h 605788"/>
              <a:gd name="connsiteX47" fmla="*/ 203294 w 585107"/>
              <a:gd name="connsiteY47" fmla="*/ 4987 h 605788"/>
              <a:gd name="connsiteX48" fmla="*/ 227063 w 585107"/>
              <a:gd name="connsiteY48" fmla="*/ 445 h 60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2" name="椭圆 11"/>
          <p:cNvSpPr/>
          <p:nvPr>
            <p:custDataLst>
              <p:tags r:id="rId20"/>
            </p:custDataLst>
          </p:nvPr>
        </p:nvSpPr>
        <p:spPr bwMode="auto">
          <a:xfrm>
            <a:off x="9794984" y="238295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3" name="任意多边形 12"/>
          <p:cNvSpPr/>
          <p:nvPr>
            <p:custDataLst>
              <p:tags r:id="rId21"/>
            </p:custDataLst>
          </p:nvPr>
        </p:nvSpPr>
        <p:spPr bwMode="auto">
          <a:xfrm>
            <a:off x="9938308" y="2511406"/>
            <a:ext cx="294138" cy="323888"/>
          </a:xfrm>
          <a:custGeom>
            <a:avLst/>
            <a:gdLst>
              <a:gd name="T0" fmla="*/ 409 w 409"/>
              <a:gd name="T1" fmla="*/ 391 h 451"/>
              <a:gd name="T2" fmla="*/ 409 w 409"/>
              <a:gd name="T3" fmla="*/ 451 h 451"/>
              <a:gd name="T4" fmla="*/ 0 w 409"/>
              <a:gd name="T5" fmla="*/ 451 h 451"/>
              <a:gd name="T6" fmla="*/ 0 w 409"/>
              <a:gd name="T7" fmla="*/ 391 h 451"/>
              <a:gd name="T8" fmla="*/ 54 w 409"/>
              <a:gd name="T9" fmla="*/ 314 h 451"/>
              <a:gd name="T10" fmla="*/ 121 w 409"/>
              <a:gd name="T11" fmla="*/ 282 h 451"/>
              <a:gd name="T12" fmla="*/ 167 w 409"/>
              <a:gd name="T13" fmla="*/ 378 h 451"/>
              <a:gd name="T14" fmla="*/ 190 w 409"/>
              <a:gd name="T15" fmla="*/ 314 h 451"/>
              <a:gd name="T16" fmla="*/ 205 w 409"/>
              <a:gd name="T17" fmla="*/ 316 h 451"/>
              <a:gd name="T18" fmla="*/ 219 w 409"/>
              <a:gd name="T19" fmla="*/ 314 h 451"/>
              <a:gd name="T20" fmla="*/ 241 w 409"/>
              <a:gd name="T21" fmla="*/ 375 h 451"/>
              <a:gd name="T22" fmla="*/ 286 w 409"/>
              <a:gd name="T23" fmla="*/ 281 h 451"/>
              <a:gd name="T24" fmla="*/ 355 w 409"/>
              <a:gd name="T25" fmla="*/ 314 h 451"/>
              <a:gd name="T26" fmla="*/ 409 w 409"/>
              <a:gd name="T27" fmla="*/ 391 h 451"/>
              <a:gd name="T28" fmla="*/ 60 w 409"/>
              <a:gd name="T29" fmla="*/ 181 h 451"/>
              <a:gd name="T30" fmla="*/ 60 w 409"/>
              <a:gd name="T31" fmla="*/ 137 h 451"/>
              <a:gd name="T32" fmla="*/ 70 w 409"/>
              <a:gd name="T33" fmla="*/ 120 h 451"/>
              <a:gd name="T34" fmla="*/ 205 w 409"/>
              <a:gd name="T35" fmla="*/ 0 h 451"/>
              <a:gd name="T36" fmla="*/ 339 w 409"/>
              <a:gd name="T37" fmla="*/ 120 h 451"/>
              <a:gd name="T38" fmla="*/ 349 w 409"/>
              <a:gd name="T39" fmla="*/ 137 h 451"/>
              <a:gd name="T40" fmla="*/ 349 w 409"/>
              <a:gd name="T41" fmla="*/ 181 h 451"/>
              <a:gd name="T42" fmla="*/ 328 w 409"/>
              <a:gd name="T43" fmla="*/ 202 h 451"/>
              <a:gd name="T44" fmla="*/ 307 w 409"/>
              <a:gd name="T45" fmla="*/ 181 h 451"/>
              <a:gd name="T46" fmla="*/ 307 w 409"/>
              <a:gd name="T47" fmla="*/ 172 h 451"/>
              <a:gd name="T48" fmla="*/ 205 w 409"/>
              <a:gd name="T49" fmla="*/ 281 h 451"/>
              <a:gd name="T50" fmla="*/ 102 w 409"/>
              <a:gd name="T51" fmla="*/ 172 h 451"/>
              <a:gd name="T52" fmla="*/ 102 w 409"/>
              <a:gd name="T53" fmla="*/ 181 h 451"/>
              <a:gd name="T54" fmla="*/ 87 w 409"/>
              <a:gd name="T55" fmla="*/ 201 h 451"/>
              <a:gd name="T56" fmla="*/ 140 w 409"/>
              <a:gd name="T57" fmla="*/ 269 h 451"/>
              <a:gd name="T58" fmla="*/ 156 w 409"/>
              <a:gd name="T59" fmla="*/ 271 h 451"/>
              <a:gd name="T60" fmla="*/ 166 w 409"/>
              <a:gd name="T61" fmla="*/ 292 h 451"/>
              <a:gd name="T62" fmla="*/ 143 w 409"/>
              <a:gd name="T63" fmla="*/ 295 h 451"/>
              <a:gd name="T64" fmla="*/ 132 w 409"/>
              <a:gd name="T65" fmla="*/ 280 h 451"/>
              <a:gd name="T66" fmla="*/ 73 w 409"/>
              <a:gd name="T67" fmla="*/ 200 h 451"/>
              <a:gd name="T68" fmla="*/ 60 w 409"/>
              <a:gd name="T69" fmla="*/ 181 h 451"/>
              <a:gd name="T70" fmla="*/ 84 w 409"/>
              <a:gd name="T71" fmla="*/ 115 h 451"/>
              <a:gd name="T72" fmla="*/ 86 w 409"/>
              <a:gd name="T73" fmla="*/ 115 h 451"/>
              <a:gd name="T74" fmla="*/ 89 w 409"/>
              <a:gd name="T75" fmla="*/ 118 h 451"/>
              <a:gd name="T76" fmla="*/ 100 w 409"/>
              <a:gd name="T77" fmla="*/ 128 h 451"/>
              <a:gd name="T78" fmla="*/ 205 w 409"/>
              <a:gd name="T79" fmla="*/ 40 h 451"/>
              <a:gd name="T80" fmla="*/ 309 w 409"/>
              <a:gd name="T81" fmla="*/ 128 h 451"/>
              <a:gd name="T82" fmla="*/ 325 w 409"/>
              <a:gd name="T83" fmla="*/ 117 h 451"/>
              <a:gd name="T84" fmla="*/ 205 w 409"/>
              <a:gd name="T85" fmla="*/ 13 h 451"/>
              <a:gd name="T86" fmla="*/ 84 w 409"/>
              <a:gd name="T87" fmla="*/ 11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9" h="451">
                <a:moveTo>
                  <a:pt x="409" y="391"/>
                </a:moveTo>
                <a:lnTo>
                  <a:pt x="409" y="451"/>
                </a:lnTo>
                <a:lnTo>
                  <a:pt x="0" y="451"/>
                </a:lnTo>
                <a:lnTo>
                  <a:pt x="0" y="391"/>
                </a:lnTo>
                <a:cubicBezTo>
                  <a:pt x="0" y="363"/>
                  <a:pt x="25" y="328"/>
                  <a:pt x="54" y="314"/>
                </a:cubicBezTo>
                <a:lnTo>
                  <a:pt x="121" y="282"/>
                </a:lnTo>
                <a:lnTo>
                  <a:pt x="167" y="378"/>
                </a:lnTo>
                <a:lnTo>
                  <a:pt x="190" y="314"/>
                </a:lnTo>
                <a:cubicBezTo>
                  <a:pt x="195" y="315"/>
                  <a:pt x="200" y="316"/>
                  <a:pt x="205" y="316"/>
                </a:cubicBezTo>
                <a:cubicBezTo>
                  <a:pt x="209" y="316"/>
                  <a:pt x="214" y="315"/>
                  <a:pt x="219" y="314"/>
                </a:cubicBezTo>
                <a:lnTo>
                  <a:pt x="241" y="375"/>
                </a:lnTo>
                <a:lnTo>
                  <a:pt x="286" y="281"/>
                </a:lnTo>
                <a:lnTo>
                  <a:pt x="355" y="314"/>
                </a:lnTo>
                <a:cubicBezTo>
                  <a:pt x="385" y="328"/>
                  <a:pt x="409" y="363"/>
                  <a:pt x="409" y="391"/>
                </a:cubicBezTo>
                <a:close/>
                <a:moveTo>
                  <a:pt x="60" y="181"/>
                </a:moveTo>
                <a:lnTo>
                  <a:pt x="60" y="137"/>
                </a:lnTo>
                <a:cubicBezTo>
                  <a:pt x="60" y="130"/>
                  <a:pt x="64" y="124"/>
                  <a:pt x="70" y="120"/>
                </a:cubicBezTo>
                <a:cubicBezTo>
                  <a:pt x="78" y="53"/>
                  <a:pt x="135" y="0"/>
                  <a:pt x="205" y="0"/>
                </a:cubicBezTo>
                <a:cubicBezTo>
                  <a:pt x="274" y="0"/>
                  <a:pt x="331" y="53"/>
                  <a:pt x="339" y="120"/>
                </a:cubicBezTo>
                <a:cubicBezTo>
                  <a:pt x="345" y="124"/>
                  <a:pt x="349" y="130"/>
                  <a:pt x="349" y="137"/>
                </a:cubicBezTo>
                <a:lnTo>
                  <a:pt x="349" y="181"/>
                </a:lnTo>
                <a:cubicBezTo>
                  <a:pt x="349" y="192"/>
                  <a:pt x="339" y="202"/>
                  <a:pt x="328" y="202"/>
                </a:cubicBezTo>
                <a:cubicBezTo>
                  <a:pt x="316" y="202"/>
                  <a:pt x="307" y="192"/>
                  <a:pt x="307" y="181"/>
                </a:cubicBezTo>
                <a:lnTo>
                  <a:pt x="307" y="172"/>
                </a:lnTo>
                <a:cubicBezTo>
                  <a:pt x="296" y="228"/>
                  <a:pt x="254" y="281"/>
                  <a:pt x="205" y="281"/>
                </a:cubicBezTo>
                <a:cubicBezTo>
                  <a:pt x="155" y="281"/>
                  <a:pt x="113" y="228"/>
                  <a:pt x="102" y="172"/>
                </a:cubicBezTo>
                <a:lnTo>
                  <a:pt x="102" y="181"/>
                </a:lnTo>
                <a:cubicBezTo>
                  <a:pt x="102" y="190"/>
                  <a:pt x="96" y="198"/>
                  <a:pt x="87" y="201"/>
                </a:cubicBezTo>
                <a:cubicBezTo>
                  <a:pt x="96" y="229"/>
                  <a:pt x="114" y="253"/>
                  <a:pt x="140" y="269"/>
                </a:cubicBezTo>
                <a:cubicBezTo>
                  <a:pt x="144" y="268"/>
                  <a:pt x="150" y="268"/>
                  <a:pt x="156" y="271"/>
                </a:cubicBezTo>
                <a:cubicBezTo>
                  <a:pt x="165" y="276"/>
                  <a:pt x="170" y="285"/>
                  <a:pt x="166" y="292"/>
                </a:cubicBezTo>
                <a:cubicBezTo>
                  <a:pt x="163" y="298"/>
                  <a:pt x="153" y="300"/>
                  <a:pt x="143" y="295"/>
                </a:cubicBezTo>
                <a:cubicBezTo>
                  <a:pt x="137" y="292"/>
                  <a:pt x="132" y="286"/>
                  <a:pt x="132" y="280"/>
                </a:cubicBezTo>
                <a:cubicBezTo>
                  <a:pt x="103" y="261"/>
                  <a:pt x="82" y="233"/>
                  <a:pt x="73" y="200"/>
                </a:cubicBezTo>
                <a:cubicBezTo>
                  <a:pt x="66" y="197"/>
                  <a:pt x="60" y="190"/>
                  <a:pt x="60" y="181"/>
                </a:cubicBezTo>
                <a:close/>
                <a:moveTo>
                  <a:pt x="84" y="115"/>
                </a:moveTo>
                <a:cubicBezTo>
                  <a:pt x="85" y="115"/>
                  <a:pt x="85" y="115"/>
                  <a:pt x="86" y="115"/>
                </a:cubicBezTo>
                <a:cubicBezTo>
                  <a:pt x="88" y="116"/>
                  <a:pt x="89" y="117"/>
                  <a:pt x="89" y="118"/>
                </a:cubicBezTo>
                <a:cubicBezTo>
                  <a:pt x="94" y="120"/>
                  <a:pt x="98" y="124"/>
                  <a:pt x="100" y="128"/>
                </a:cubicBezTo>
                <a:cubicBezTo>
                  <a:pt x="106" y="70"/>
                  <a:pt x="150" y="40"/>
                  <a:pt x="205" y="40"/>
                </a:cubicBezTo>
                <a:cubicBezTo>
                  <a:pt x="259" y="40"/>
                  <a:pt x="303" y="70"/>
                  <a:pt x="309" y="128"/>
                </a:cubicBezTo>
                <a:cubicBezTo>
                  <a:pt x="312" y="122"/>
                  <a:pt x="318" y="118"/>
                  <a:pt x="325" y="117"/>
                </a:cubicBezTo>
                <a:cubicBezTo>
                  <a:pt x="316" y="58"/>
                  <a:pt x="266" y="13"/>
                  <a:pt x="205" y="13"/>
                </a:cubicBezTo>
                <a:cubicBezTo>
                  <a:pt x="144" y="13"/>
                  <a:pt x="94" y="57"/>
                  <a:pt x="84" y="115"/>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26" name="文本框 25"/>
          <p:cNvSpPr txBox="1"/>
          <p:nvPr>
            <p:custDataLst>
              <p:tags r:id="rId22"/>
            </p:custDataLst>
          </p:nvPr>
        </p:nvSpPr>
        <p:spPr>
          <a:xfrm>
            <a:off x="979170" y="1120775"/>
            <a:ext cx="10324465" cy="594360"/>
          </a:xfrm>
          <a:prstGeom prst="rect">
            <a:avLst/>
          </a:prstGeom>
          <a:noFill/>
          <a:ln>
            <a:noFill/>
          </a:ln>
        </p:spPr>
        <p:txBody>
          <a:bodyPr wrap="square" lIns="91440" tIns="0" rIns="91440" bIns="45720" anchor="t" anchorCtr="0">
            <a:norm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600" b="0" i="0" u="none" strike="noStrike" kern="1200" cap="none" spc="15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根据保温层在屋顶各层次中的位置，有三种方式</a:t>
            </a:r>
            <a:r>
              <a:rPr kumimoji="0" lang="en-US" altLang="zh-CN" sz="1600" b="0" i="0" u="none" strike="noStrike" kern="1200" cap="none" spc="15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979170" y="282575"/>
            <a:ext cx="10323830" cy="521970"/>
          </a:xfrm>
        </p:spPr>
        <p:txBody>
          <a:bodyPr/>
          <a:lstStyle/>
          <a:p>
            <a:r>
              <a:rPr lang="zh-CN" altLang="en-US"/>
              <a:t>隔汽层的设置</a:t>
            </a:r>
          </a:p>
        </p:txBody>
      </p:sp>
      <p:sp>
        <p:nvSpPr>
          <p:cNvPr id="26" name="文本框 25"/>
          <p:cNvSpPr txBox="1"/>
          <p:nvPr>
            <p:custDataLst>
              <p:tags r:id="rId2"/>
            </p:custDataLst>
          </p:nvPr>
        </p:nvSpPr>
        <p:spPr>
          <a:xfrm>
            <a:off x="979170" y="1120775"/>
            <a:ext cx="10324465" cy="1815465"/>
          </a:xfrm>
          <a:prstGeom prst="rect">
            <a:avLst/>
          </a:prstGeom>
          <a:noFill/>
          <a:ln>
            <a:noFill/>
          </a:ln>
        </p:spPr>
        <p:txBody>
          <a:bodyPr wrap="square" lIns="91440" tIns="0" rIns="91440" bIns="45720" anchor="t" anchorCtr="0">
            <a:sp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sz="1600" b="0" i="0" u="none" strike="noStrike" kern="1200" cap="none" spc="150" normalizeH="0" noProof="0">
                <a:ln>
                  <a:noFill/>
                </a:ln>
                <a:solidFill>
                  <a:srgbClr val="000000">
                    <a:lumMod val="75000"/>
                    <a:lumOff val="25000"/>
                  </a:srgbClr>
                </a:solidFill>
                <a:effectLst/>
                <a:uLnTx/>
                <a:uFillTx/>
                <a:latin typeface="微软雅黑" panose="020B0503020204020204" pitchFamily="34" charset="-122"/>
                <a:cs typeface="微软雅黑" panose="020B0503020204020204" pitchFamily="34" charset="-122"/>
              </a:rPr>
              <a:t>当保温层设在结构层上部，保温层上直接做防水层时，需在保温层下设隔汽层，其目的是防止室内水蒸气透过结构层渗入保温层，使保温材料受潮，降低保温效果。隔汽层的做法通常是在结构层上做找平层，再在其上涂热沥青一道或铺一毡二油。由于保温层处于隔汽层与防水层之间，保温层的上下两面被油毡封闭，保温层中残存有一定的水汽无法散发。为了解决这个问题，除了在防水层第一层油毡铺设时采用花油法外，还可采用在保温层上加一层砾石或陶粒作为透汽层或在保温层中间设排汽通道等构造措施。如图2-7-30、图2-7-31 和图2-7-32 所示。</a:t>
            </a:r>
          </a:p>
        </p:txBody>
      </p:sp>
      <p:pic>
        <p:nvPicPr>
          <p:cNvPr id="15" name="图片 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690370" y="3010535"/>
            <a:ext cx="8810625" cy="3629025"/>
          </a:xfrm>
          <a:prstGeom prst="rect">
            <a:avLst/>
          </a:prstGeom>
        </p:spPr>
      </p:pic>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979170" y="282575"/>
            <a:ext cx="10323830" cy="521970"/>
          </a:xfrm>
        </p:spPr>
        <p:txBody>
          <a:bodyPr/>
          <a:lstStyle/>
          <a:p>
            <a:r>
              <a:rPr lang="zh-CN" altLang="en-US"/>
              <a:t>隔汽层的设置</a:t>
            </a: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5100" y="1957070"/>
            <a:ext cx="4680000" cy="3472013"/>
          </a:xfrm>
          <a:prstGeom prst="rect">
            <a:avLst/>
          </a:prstGeom>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845050" y="2222500"/>
            <a:ext cx="7200000" cy="3206984"/>
          </a:xfrm>
          <a:prstGeom prst="rect">
            <a:avLst/>
          </a:prstGeom>
        </p:spPr>
      </p:pic>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custDataLst>
              <p:tags r:id="rId2"/>
            </p:custDataLst>
          </p:nvPr>
        </p:nvSpPr>
        <p:spPr>
          <a:xfrm>
            <a:off x="572493" y="735012"/>
            <a:ext cx="4455885" cy="646331"/>
          </a:xfrm>
          <a:prstGeom prst="rect">
            <a:avLst/>
          </a:prstGeom>
          <a:noFill/>
        </p:spPr>
        <p:txBody>
          <a:bodyPr wrap="square" rtlCol="0">
            <a:normAutofit fontScale="92500" lnSpcReduction="10000"/>
          </a:bodyPr>
          <a:lstStyle/>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平屋顶的隔热</a:t>
            </a:r>
          </a:p>
        </p:txBody>
      </p:sp>
      <p:sp>
        <p:nvSpPr>
          <p:cNvPr id="50" name="矩形 49"/>
          <p:cNvSpPr/>
          <p:nvPr>
            <p:custDataLst>
              <p:tags r:id="rId3"/>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0"/>
          <p:cNvSpPr/>
          <p:nvPr>
            <p:custDataLst>
              <p:tags r:id="rId4"/>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4B5050"/>
          </a:solidFill>
          <a:ln>
            <a:noFill/>
          </a:ln>
        </p:spPr>
        <p:txBody>
          <a:bodyPr/>
          <a:lstStyle/>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p:nvPr>
            <p:custDataLst>
              <p:tags r:id="rId5"/>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4B5050"/>
          </a:solidFill>
          <a:ln>
            <a:noFill/>
          </a:ln>
        </p:spPr>
        <p:txBody>
          <a:bodyPr/>
          <a:lstStyle/>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34"/>
          <p:cNvSpPr/>
          <p:nvPr>
            <p:custDataLst>
              <p:tags r:id="rId6"/>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4B5050"/>
          </a:solidFill>
          <a:ln>
            <a:noFill/>
          </a:ln>
        </p:spPr>
        <p:txBody>
          <a:bodyPr/>
          <a:lstStyle/>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形状 29"/>
          <p:cNvSpPr/>
          <p:nvPr>
            <p:custDataLst>
              <p:tags r:id="rId7"/>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lstStyle/>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形状 30"/>
          <p:cNvSpPr/>
          <p:nvPr>
            <p:custDataLst>
              <p:tags r:id="rId8"/>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lstStyle/>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30"/>
          <p:cNvSpPr/>
          <p:nvPr>
            <p:custDataLst>
              <p:tags r:id="rId9"/>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F5AA19"/>
          </a:solidFill>
          <a:ln>
            <a:noFill/>
          </a:ln>
        </p:spPr>
        <p:txBody>
          <a:bodyPr/>
          <a:lstStyle/>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31"/>
          <p:cNvSpPr/>
          <p:nvPr>
            <p:custDataLst>
              <p:tags r:id="rId10"/>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F5AA19"/>
          </a:solidFill>
          <a:ln>
            <a:noFill/>
          </a:ln>
        </p:spPr>
        <p:txBody>
          <a:bodyPr/>
          <a:lstStyle/>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34"/>
          <p:cNvSpPr/>
          <p:nvPr>
            <p:custDataLst>
              <p:tags r:id="rId11"/>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F5AA19"/>
          </a:solidFill>
          <a:ln>
            <a:noFill/>
          </a:ln>
        </p:spPr>
        <p:txBody>
          <a:bodyPr/>
          <a:lstStyle/>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custDataLst>
              <p:tags r:id="rId12"/>
            </p:custDataLst>
          </p:nvPr>
        </p:nvGrpSpPr>
        <p:grpSpPr>
          <a:xfrm>
            <a:off x="11260521" y="955914"/>
            <a:ext cx="358986" cy="229892"/>
            <a:chOff x="11382102" y="604536"/>
            <a:chExt cx="420495" cy="269282"/>
          </a:xfrm>
        </p:grpSpPr>
        <p:sp>
          <p:nvSpPr>
            <p:cNvPr id="18" name="Line 16"/>
            <p:cNvSpPr>
              <a:spLocks noChangeShapeType="1"/>
            </p:cNvSpPr>
            <p:nvPr>
              <p:custDataLst>
                <p:tags r:id="rId21"/>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Line 17"/>
            <p:cNvSpPr>
              <a:spLocks noChangeShapeType="1"/>
            </p:cNvSpPr>
            <p:nvPr>
              <p:custDataLst>
                <p:tags r:id="rId22"/>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Line 18"/>
            <p:cNvSpPr>
              <a:spLocks noChangeShapeType="1"/>
            </p:cNvSpPr>
            <p:nvPr>
              <p:custDataLst>
                <p:tags r:id="rId23"/>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custDataLst>
              <p:tags r:id="rId13"/>
            </p:custDataLst>
          </p:nvPr>
        </p:nvSpPr>
        <p:spPr>
          <a:xfrm>
            <a:off x="2217051" y="2678735"/>
            <a:ext cx="2327419" cy="648000"/>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 架空通风隔热屋面</a:t>
            </a:r>
          </a:p>
        </p:txBody>
      </p:sp>
      <p:sp>
        <p:nvSpPr>
          <p:cNvPr id="22" name="文本框 21"/>
          <p:cNvSpPr txBox="1"/>
          <p:nvPr>
            <p:custDataLst>
              <p:tags r:id="rId14"/>
            </p:custDataLst>
          </p:nvPr>
        </p:nvSpPr>
        <p:spPr>
          <a:xfrm>
            <a:off x="5463160" y="2678735"/>
            <a:ext cx="2327419" cy="648000"/>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 顶棚通风隔热屋面</a:t>
            </a:r>
          </a:p>
        </p:txBody>
      </p:sp>
      <p:sp>
        <p:nvSpPr>
          <p:cNvPr id="23" name="文本框 22"/>
          <p:cNvSpPr txBox="1"/>
          <p:nvPr>
            <p:custDataLst>
              <p:tags r:id="rId15"/>
            </p:custDataLst>
          </p:nvPr>
        </p:nvSpPr>
        <p:spPr>
          <a:xfrm>
            <a:off x="8676000" y="2690471"/>
            <a:ext cx="2327419" cy="648000"/>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 实体材料隔热屋面</a:t>
            </a:r>
          </a:p>
        </p:txBody>
      </p:sp>
      <p:sp>
        <p:nvSpPr>
          <p:cNvPr id="24" name="文本框 23"/>
          <p:cNvSpPr txBox="1"/>
          <p:nvPr>
            <p:custDataLst>
              <p:tags r:id="rId16"/>
            </p:custDataLst>
          </p:nvPr>
        </p:nvSpPr>
        <p:spPr>
          <a:xfrm>
            <a:off x="8117507" y="3834503"/>
            <a:ext cx="2327419" cy="653409"/>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6. 反射降温隔热屋面</a:t>
            </a:r>
          </a:p>
        </p:txBody>
      </p:sp>
      <p:sp>
        <p:nvSpPr>
          <p:cNvPr id="25" name="文本框 24"/>
          <p:cNvSpPr txBox="1"/>
          <p:nvPr>
            <p:custDataLst>
              <p:tags r:id="rId17"/>
            </p:custDataLst>
          </p:nvPr>
        </p:nvSpPr>
        <p:spPr>
          <a:xfrm>
            <a:off x="4899861" y="3834503"/>
            <a:ext cx="2327419" cy="653409"/>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 植被隔热屋面</a:t>
            </a:r>
          </a:p>
        </p:txBody>
      </p:sp>
      <p:sp>
        <p:nvSpPr>
          <p:cNvPr id="26" name="文本框 25"/>
          <p:cNvSpPr txBox="1"/>
          <p:nvPr>
            <p:custDataLst>
              <p:tags r:id="rId18"/>
            </p:custDataLst>
          </p:nvPr>
        </p:nvSpPr>
        <p:spPr>
          <a:xfrm>
            <a:off x="1711797" y="3839913"/>
            <a:ext cx="2327419" cy="648000"/>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 蓄水隔热屋面</a:t>
            </a:r>
          </a:p>
        </p:txBody>
      </p:sp>
      <p:sp>
        <p:nvSpPr>
          <p:cNvPr id="29" name="Freeform 31"/>
          <p:cNvSpPr/>
          <p:nvPr>
            <p:custDataLst>
              <p:tags r:id="rId19"/>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4B5050"/>
          </a:solidFill>
          <a:ln>
            <a:noFill/>
          </a:ln>
        </p:spPr>
        <p:txBody>
          <a:bodyPr/>
          <a:lstStyle/>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custDataLst>
              <p:tags r:id="rId20"/>
            </p:custDataLst>
          </p:nvPr>
        </p:nvSpPr>
        <p:spPr>
          <a:xfrm>
            <a:off x="1148837" y="4985893"/>
            <a:ext cx="2327419" cy="648000"/>
          </a:xfrm>
          <a:prstGeom prst="rect">
            <a:avLst/>
          </a:prstGeom>
          <a:noFill/>
        </p:spPr>
        <p:txBody>
          <a:bodyPr wrap="square" rtlCol="0" anchor="ctr" anchorCtr="0">
            <a:noAutofit/>
          </a:bodyPr>
          <a:lstStyle/>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7. 蒸发散热降温屋面</a:t>
            </a:r>
          </a:p>
        </p:txBody>
      </p:sp>
      <p:sp>
        <p:nvSpPr>
          <p:cNvPr id="2" name="文本框 1"/>
          <p:cNvSpPr txBox="1"/>
          <p:nvPr/>
        </p:nvSpPr>
        <p:spPr>
          <a:xfrm>
            <a:off x="652780" y="1381125"/>
            <a:ext cx="10607675" cy="42354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隔热方式主要有架空通风、反射降温、种植、蓄水屋面等形式。</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单元七    屋顶</a:t>
            </a:r>
          </a:p>
        </p:txBody>
      </p:sp>
      <p:sp>
        <p:nvSpPr>
          <p:cNvPr id="3" name="文本占位符 2"/>
          <p:cNvSpPr>
            <a:spLocks noGrp="1"/>
          </p:cNvSpPr>
          <p:nvPr>
            <p:ph type="body" idx="1"/>
          </p:nvPr>
        </p:nvSpPr>
        <p:spPr>
          <a:xfrm>
            <a:off x="669925" y="3076575"/>
            <a:ext cx="7133590" cy="1568450"/>
          </a:xfrm>
        </p:spPr>
        <p:txBody>
          <a:bodyPr>
            <a:spAutoFit/>
          </a:bodyPr>
          <a:lstStyle/>
          <a:p>
            <a:r>
              <a:rPr lang="zh-CN" altLang="zh-CN" sz="1600" smtClean="0">
                <a:solidFill>
                  <a:schemeClr val="tx1">
                    <a:lumMod val="85000"/>
                    <a:lumOff val="15000"/>
                  </a:schemeClr>
                </a:solidFill>
                <a:latin typeface="宋体" panose="02010600030101010101" pitchFamily="2" charset="-122"/>
                <a:ea typeface="宋体" panose="02010600030101010101" pitchFamily="2" charset="-122"/>
                <a:sym typeface="+mn-ea"/>
              </a:rPr>
              <a:t>通过本单元的学习，在完成有关任务的基础上，使得学生能够熟悉屋顶的作用、类型及其设计要求，掌握平屋顶、坡屋顶的排水、防水、保温与隔热等构造做法，并掌握屋顶平面图的有关内容、要求及识读方法，以培养学生在屋顶方面的识图、绘图等综合能力。</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3"/>
          <p:cNvSpPr/>
          <p:nvPr/>
        </p:nvSpPr>
        <p:spPr>
          <a:xfrm rot="5400000">
            <a:off x="4730115" y="1446530"/>
            <a:ext cx="647065" cy="10217785"/>
          </a:xfrm>
          <a:custGeom>
            <a:avLst/>
            <a:gdLst>
              <a:gd name="connsiteX0" fmla="*/ 6265131 w 6449339"/>
              <a:gd name="connsiteY0" fmla="*/ 6 h 5162247"/>
              <a:gd name="connsiteX1" fmla="*/ 6449339 w 6449339"/>
              <a:gd name="connsiteY1" fmla="*/ 12452 h 5162247"/>
              <a:gd name="connsiteX2" fmla="*/ 6449339 w 6449339"/>
              <a:gd name="connsiteY2" fmla="*/ 5162247 h 5162247"/>
              <a:gd name="connsiteX3" fmla="*/ 1587731 w 6449339"/>
              <a:gd name="connsiteY3" fmla="*/ 5162247 h 5162247"/>
              <a:gd name="connsiteX4" fmla="*/ 1579908 w 6449339"/>
              <a:gd name="connsiteY4" fmla="*/ 5154419 h 5162247"/>
              <a:gd name="connsiteX5" fmla="*/ 484249 w 6449339"/>
              <a:gd name="connsiteY5" fmla="*/ 4057975 h 5162247"/>
              <a:gd name="connsiteX6" fmla="*/ 55831 w 6449339"/>
              <a:gd name="connsiteY6" fmla="*/ 2459096 h 5162247"/>
              <a:gd name="connsiteX7" fmla="*/ 1225207 w 6449339"/>
              <a:gd name="connsiteY7" fmla="*/ 1291106 h 5162247"/>
              <a:gd name="connsiteX8" fmla="*/ 5833985 w 6449339"/>
              <a:gd name="connsiteY8" fmla="*/ 56188 h 5162247"/>
              <a:gd name="connsiteX9" fmla="*/ 6265131 w 6449339"/>
              <a:gd name="connsiteY9" fmla="*/ 6 h 516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49339" h="5162247">
                <a:moveTo>
                  <a:pt x="6265131" y="6"/>
                </a:moveTo>
                <a:lnTo>
                  <a:pt x="6449339" y="12452"/>
                </a:lnTo>
                <a:lnTo>
                  <a:pt x="6449339" y="5162247"/>
                </a:lnTo>
                <a:lnTo>
                  <a:pt x="1587731" y="5162247"/>
                </a:lnTo>
                <a:lnTo>
                  <a:pt x="1579908" y="5154419"/>
                </a:lnTo>
                <a:cubicBezTo>
                  <a:pt x="484249" y="4057975"/>
                  <a:pt x="484249" y="4057975"/>
                  <a:pt x="484249" y="4057975"/>
                </a:cubicBezTo>
                <a:cubicBezTo>
                  <a:pt x="66510" y="3637928"/>
                  <a:pt x="-95918" y="3031737"/>
                  <a:pt x="55831" y="2459096"/>
                </a:cubicBezTo>
                <a:cubicBezTo>
                  <a:pt x="208668" y="1890524"/>
                  <a:pt x="655719" y="1443700"/>
                  <a:pt x="1225207" y="1291106"/>
                </a:cubicBezTo>
                <a:cubicBezTo>
                  <a:pt x="5833985" y="56188"/>
                  <a:pt x="5833985" y="56188"/>
                  <a:pt x="5833985" y="56188"/>
                </a:cubicBezTo>
                <a:cubicBezTo>
                  <a:pt x="5976357" y="18039"/>
                  <a:pt x="6121296" y="-357"/>
                  <a:pt x="6265131" y="6"/>
                </a:cubicBezTo>
                <a:close/>
              </a:path>
            </a:pathLst>
          </a:custGeom>
          <a:gradFill flip="none" rotWithShape="1">
            <a:gsLst>
              <a:gs pos="0">
                <a:schemeClr val="accent1">
                  <a:alpha val="9000"/>
                </a:schemeClr>
              </a:gs>
              <a:gs pos="100000">
                <a:schemeClr val="accent2">
                  <a:alpha val="4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cs typeface="+mn-ea"/>
              <a:sym typeface="+mn-lt"/>
            </a:endParaRPr>
          </a:p>
        </p:txBody>
      </p:sp>
      <p:sp>
        <p:nvSpPr>
          <p:cNvPr id="13" name="Rectangle 9"/>
          <p:cNvSpPr/>
          <p:nvPr/>
        </p:nvSpPr>
        <p:spPr>
          <a:xfrm>
            <a:off x="0" y="0"/>
            <a:ext cx="12192000" cy="3429000"/>
          </a:xfrm>
          <a:prstGeom prst="rect">
            <a:avLst/>
          </a:prstGeom>
          <a:blipFill>
            <a:blip r:embed="rId2"/>
            <a:stretch>
              <a:fillRect t="-69700" b="-69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4" name="Rectangle 9"/>
          <p:cNvSpPr/>
          <p:nvPr/>
        </p:nvSpPr>
        <p:spPr>
          <a:xfrm>
            <a:off x="0" y="1899"/>
            <a:ext cx="12192000" cy="3429000"/>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10" name="Freeform: Shape 15"/>
          <p:cNvSpPr/>
          <p:nvPr/>
        </p:nvSpPr>
        <p:spPr>
          <a:xfrm rot="10800000">
            <a:off x="5518355" y="11112"/>
            <a:ext cx="1155290" cy="995939"/>
          </a:xfrm>
          <a:custGeom>
            <a:avLst/>
            <a:gdLst>
              <a:gd name="connsiteX0" fmla="*/ 991440 w 991440"/>
              <a:gd name="connsiteY0" fmla="*/ 854689 h 854689"/>
              <a:gd name="connsiteX1" fmla="*/ 919079 w 991440"/>
              <a:gd name="connsiteY1" fmla="*/ 854689 h 854689"/>
              <a:gd name="connsiteX2" fmla="*/ 495722 w 991440"/>
              <a:gd name="connsiteY2" fmla="*/ 116276 h 854689"/>
              <a:gd name="connsiteX3" fmla="*/ 72364 w 991440"/>
              <a:gd name="connsiteY3" fmla="*/ 854689 h 854689"/>
              <a:gd name="connsiteX4" fmla="*/ 0 w 991440"/>
              <a:gd name="connsiteY4" fmla="*/ 854689 h 854689"/>
              <a:gd name="connsiteX5" fmla="*/ 495720 w 991440"/>
              <a:gd name="connsiteY5" fmla="*/ 0 h 85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440" h="854689">
                <a:moveTo>
                  <a:pt x="991440" y="854689"/>
                </a:moveTo>
                <a:lnTo>
                  <a:pt x="919079" y="854689"/>
                </a:lnTo>
                <a:lnTo>
                  <a:pt x="495722" y="116276"/>
                </a:lnTo>
                <a:lnTo>
                  <a:pt x="72364" y="854689"/>
                </a:lnTo>
                <a:lnTo>
                  <a:pt x="0" y="854689"/>
                </a:lnTo>
                <a:lnTo>
                  <a:pt x="4957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2"/>
              </a:solidFill>
              <a:cs typeface="+mn-ea"/>
              <a:sym typeface="+mn-lt"/>
            </a:endParaRPr>
          </a:p>
        </p:txBody>
      </p:sp>
      <p:sp>
        <p:nvSpPr>
          <p:cNvPr id="14" name="TextBox 7"/>
          <p:cNvSpPr txBox="1"/>
          <p:nvPr/>
        </p:nvSpPr>
        <p:spPr>
          <a:xfrm>
            <a:off x="4784725" y="1425006"/>
            <a:ext cx="2621280" cy="583565"/>
          </a:xfrm>
          <a:prstGeom prst="rect">
            <a:avLst/>
          </a:prstGeom>
          <a:noFill/>
        </p:spPr>
        <p:txBody>
          <a:bodyPr wrap="none" rtlCol="0">
            <a:spAutoFit/>
          </a:bodyPr>
          <a:lstStyle/>
          <a:p>
            <a:pPr algn="ctr"/>
            <a:r>
              <a:rPr lang="zh-CN" altLang="en-US" sz="3200" b="1" dirty="0">
                <a:solidFill>
                  <a:schemeClr val="bg1"/>
                </a:solidFill>
                <a:cs typeface="+mn-ea"/>
                <a:sym typeface="+mn-lt"/>
              </a:rPr>
              <a:t>平屋顶的节能</a:t>
            </a:r>
          </a:p>
        </p:txBody>
      </p:sp>
      <p:sp>
        <p:nvSpPr>
          <p:cNvPr id="15" name="矩形 14"/>
          <p:cNvSpPr/>
          <p:nvPr/>
        </p:nvSpPr>
        <p:spPr>
          <a:xfrm>
            <a:off x="916305" y="3844925"/>
            <a:ext cx="3869055" cy="21685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sz="1500">
                <a:solidFill>
                  <a:schemeClr val="tx1"/>
                </a:solidFill>
                <a:uFillTx/>
                <a:cs typeface="+mn-ea"/>
                <a:sym typeface="+mn-lt"/>
              </a:rPr>
              <a:t>据统计以建筑采暖和空调能耗为主，占建筑总能耗的50%～70%，所以建筑外围护结构的节能构造尤为重要。建筑节能是要减少能量损失，在外围护结构中设置保温隔热的构造是建筑节能的重要环节，而且要结合各地区的实际情况，因地制宜合理构造。</a:t>
            </a:r>
          </a:p>
        </p:txBody>
      </p:sp>
      <p:sp>
        <p:nvSpPr>
          <p:cNvPr id="16" name="矩形 15"/>
          <p:cNvSpPr/>
          <p:nvPr/>
        </p:nvSpPr>
        <p:spPr>
          <a:xfrm>
            <a:off x="5624195" y="3683000"/>
            <a:ext cx="5701665" cy="2491740"/>
          </a:xfrm>
          <a:prstGeom prst="rect">
            <a:avLst/>
          </a:prstGeom>
        </p:spPr>
        <p:txBody>
          <a:bodyPr wrap="square">
            <a:spAutoFit/>
          </a:bodyPr>
          <a:lstStyle/>
          <a:p>
            <a:pPr marL="0" marR="0" lvl="0" indent="0" algn="just" defTabSz="914400" rtl="0" fontAlgn="auto">
              <a:lnSpc>
                <a:spcPct val="130000"/>
              </a:lnSpc>
              <a:spcBef>
                <a:spcPts val="0"/>
              </a:spcBef>
              <a:spcAft>
                <a:spcPts val="0"/>
              </a:spcAft>
              <a:buClrTx/>
              <a:buSzTx/>
              <a:buFontTx/>
              <a:buNone/>
              <a:defRPr/>
            </a:pPr>
            <a:r>
              <a:rPr lang="zh-CN" altLang="en-US" sz="1500">
                <a:solidFill>
                  <a:schemeClr val="tx1"/>
                </a:solidFill>
                <a:cs typeface="+mn-ea"/>
                <a:sym typeface="+mn-lt"/>
              </a:rPr>
              <a:t>建筑屋顶节能一般指屋顶热量的阻隔，即通过控制热量的内外传递，降低建筑使用中的能耗。在夏季可减少室外热量传入室内，在冬季可减少室内热量的流失，使建筑热环境得以改善，从而减少建筑人工制冷、人工取暖的热消耗，达到节能的目的。事实证明，如果采取周密、有效的建筑技术措施可以降低2/3～3/4 的建筑能耗。因此，在建筑规划设计、建造和使用过程中，在满足室内环境舒适、卫生、健康的条件下，采取合理有效的建筑节能技术，有利于实现建筑节能和环保共进的目标。</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1120775" y="247650"/>
            <a:ext cx="8843645" cy="6858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3600" b="1" spc="160" dirty="0">
                <a:solidFill>
                  <a:srgbClr val="F87616"/>
                </a:solidFill>
                <a:latin typeface="微软雅黑" panose="020B0503020204020204" pitchFamily="34" charset="-122"/>
                <a:ea typeface="微软雅黑" panose="020B0503020204020204" pitchFamily="34" charset="-122"/>
                <a:sym typeface="思源黑体" panose="020B0400000000000000" pitchFamily="34" charset="-122"/>
              </a:rPr>
              <a:t>平屋顶的节能</a:t>
            </a:r>
          </a:p>
        </p:txBody>
      </p:sp>
      <p:pic>
        <p:nvPicPr>
          <p:cNvPr id="4" name="图片 3"/>
          <p:cNvPicPr>
            <a:picLocks noChangeAspect="1"/>
          </p:cNvPicPr>
          <p:nvPr>
            <p:custDataLst>
              <p:tags r:id="rId3"/>
            </p:custDataLst>
          </p:nvPr>
        </p:nvPicPr>
        <p:blipFill rotWithShape="1">
          <a:blip r:embed="rId11"/>
          <a:srcRect l="-6855" t="817" r="-2830" b="233"/>
          <a:stretch>
            <a:fillRect/>
          </a:stretch>
        </p:blipFill>
        <p:spPr>
          <a:xfrm>
            <a:off x="2133579" y="1515606"/>
            <a:ext cx="7924863" cy="2691396"/>
          </a:xfrm>
          <a:custGeom>
            <a:avLst/>
            <a:gdLst/>
            <a:ahLst/>
            <a:cxnLst>
              <a:cxn ang="3">
                <a:pos x="hc" y="t"/>
              </a:cxn>
              <a:cxn ang="cd2">
                <a:pos x="l" y="vc"/>
              </a:cxn>
              <a:cxn ang="cd4">
                <a:pos x="hc" y="b"/>
              </a:cxn>
              <a:cxn ang="0">
                <a:pos x="r" y="vc"/>
              </a:cxn>
            </a:cxnLst>
            <a:rect l="l" t="t" r="r" b="b"/>
            <a:pathLst>
              <a:path w="12480" h="4560">
                <a:moveTo>
                  <a:pt x="0" y="0"/>
                </a:moveTo>
                <a:lnTo>
                  <a:pt x="12480" y="0"/>
                </a:lnTo>
                <a:lnTo>
                  <a:pt x="12480" y="4560"/>
                </a:lnTo>
                <a:lnTo>
                  <a:pt x="0" y="4560"/>
                </a:lnTo>
                <a:lnTo>
                  <a:pt x="0" y="0"/>
                </a:lnTo>
                <a:close/>
              </a:path>
            </a:pathLst>
          </a:custGeom>
        </p:spPr>
      </p:pic>
      <p:sp>
        <p:nvSpPr>
          <p:cNvPr id="11" name="Title 6"/>
          <p:cNvSpPr txBox="1"/>
          <p:nvPr>
            <p:custDataLst>
              <p:tags r:id="rId4"/>
            </p:custDataLst>
          </p:nvPr>
        </p:nvSpPr>
        <p:spPr>
          <a:xfrm>
            <a:off x="736600" y="4511040"/>
            <a:ext cx="10718800" cy="17373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于建筑屋顶的节能，其保温、隔热是节能的重点之一。在寒冷的地区屋顶设保温层，以阻止室内热量散失；在炎热的地区屋顶设置隔热降温层以阻止太阳的辐射热传至室内或设置通风层来降低室内温度；而在冬冷夏热地区（黄河至长江流域），建筑节能则要冬、夏兼顾。保温常用的技术措施是在屋顶防水层下设置导热系数小的轻质材料用作保温，如膨胀珍珠岩、玻璃棉等（此为正铺法）；也可在屋面防水层以上设置聚苯乙烯泡沫（此为倒铺法）。现在国外有另外一种保温层做法是，采用回收废纸制成纸纤维，这种纸纤维生产能耗极小，保温性能优良，纸纤维经过硼砂阻燃处理，也能防火。施工时，先将屋顶钉层夹层，再将纸纤维喷吹入内，形成保温层，如图2-7-37所示。</a:t>
            </a:r>
          </a:p>
        </p:txBody>
      </p:sp>
      <p:sp>
        <p:nvSpPr>
          <p:cNvPr id="12" name="AutoShape 3"/>
          <p:cNvSpPr>
            <a:spLocks noChangeAspect="1" noChangeArrowheads="1" noTextEdit="1"/>
          </p:cNvSpPr>
          <p:nvPr>
            <p:custDataLst>
              <p:tags r:id="rId5"/>
            </p:custDataLst>
          </p:nvPr>
        </p:nvSpPr>
        <p:spPr bwMode="auto">
          <a:xfrm>
            <a:off x="869912" y="2492350"/>
            <a:ext cx="82613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Freeform 5"/>
          <p:cNvSpPr>
            <a:spLocks noEditPoints="1"/>
          </p:cNvSpPr>
          <p:nvPr>
            <p:custDataLst>
              <p:tags r:id="rId6"/>
            </p:custDataLst>
          </p:nvPr>
        </p:nvSpPr>
        <p:spPr bwMode="auto">
          <a:xfrm>
            <a:off x="873087" y="2492350"/>
            <a:ext cx="827405" cy="765175"/>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14" name="AutoShape 3"/>
          <p:cNvSpPr>
            <a:spLocks noChangeAspect="1" noChangeArrowheads="1" noTextEdit="1"/>
          </p:cNvSpPr>
          <p:nvPr>
            <p:custDataLst>
              <p:tags r:id="rId7"/>
            </p:custDataLst>
          </p:nvPr>
        </p:nvSpPr>
        <p:spPr bwMode="auto">
          <a:xfrm flipH="1" flipV="1">
            <a:off x="10509847" y="2492350"/>
            <a:ext cx="82613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 name="Freeform 5"/>
          <p:cNvSpPr>
            <a:spLocks noEditPoints="1"/>
          </p:cNvSpPr>
          <p:nvPr>
            <p:custDataLst>
              <p:tags r:id="rId8"/>
            </p:custDataLst>
          </p:nvPr>
        </p:nvSpPr>
        <p:spPr bwMode="auto">
          <a:xfrm flipH="1" flipV="1">
            <a:off x="10505402" y="2489175"/>
            <a:ext cx="827405" cy="765175"/>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9"/>
            </p:custDataLst>
          </p:nvPr>
        </p:nvPicPr>
        <p:blipFill rotWithShape="1">
          <a:blip r:embed="rId11"/>
          <a:srcRect l="-6855" t="817" r="-2830" b="233"/>
          <a:stretch>
            <a:fillRect/>
          </a:stretch>
        </p:blipFill>
        <p:spPr>
          <a:xfrm>
            <a:off x="2133600" y="1125855"/>
            <a:ext cx="7924800" cy="3094990"/>
          </a:xfrm>
          <a:custGeom>
            <a:avLst/>
            <a:gdLst/>
            <a:ahLst/>
            <a:cxnLst>
              <a:cxn ang="3">
                <a:pos x="hc" y="t"/>
              </a:cxn>
              <a:cxn ang="cd2">
                <a:pos x="l" y="vc"/>
              </a:cxn>
              <a:cxn ang="cd4">
                <a:pos x="hc" y="b"/>
              </a:cxn>
              <a:cxn ang="0">
                <a:pos x="r" y="vc"/>
              </a:cxn>
            </a:cxnLst>
            <a:rect l="l" t="t" r="r" b="b"/>
            <a:pathLst>
              <a:path w="12480" h="4560">
                <a:moveTo>
                  <a:pt x="0" y="0"/>
                </a:moveTo>
                <a:lnTo>
                  <a:pt x="12480" y="0"/>
                </a:lnTo>
                <a:lnTo>
                  <a:pt x="12480" y="4560"/>
                </a:lnTo>
                <a:lnTo>
                  <a:pt x="0" y="456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0" y="1672649"/>
            <a:ext cx="12192000" cy="4194843"/>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1168400" y="293053"/>
            <a:ext cx="7378065" cy="604520"/>
          </a:xfrm>
          <a:prstGeom prst="rect">
            <a:avLst/>
          </a:prstGeom>
          <a:noFill/>
        </p:spPr>
        <p:txBody>
          <a:bodyPr wrap="square" lIns="63500" tIns="25400" rIns="63500" bIns="25400" rtlCol="0" anchor="ctr" anchorCtr="0">
            <a:spAutoFit/>
          </a:bodyPr>
          <a:lstStyle/>
          <a:p>
            <a:pPr marL="0" indent="0" algn="l">
              <a:lnSpc>
                <a:spcPct val="100000"/>
              </a:lnSpc>
              <a:spcBef>
                <a:spcPts val="0"/>
              </a:spcBef>
              <a:spcAft>
                <a:spcPts val="0"/>
              </a:spcAft>
              <a:buSzPct val="100000"/>
              <a:buNone/>
            </a:pPr>
            <a:r>
              <a:rPr lang="zh-CN" altLang="en-US" sz="3600" b="1" spc="160" dirty="0">
                <a:solidFill>
                  <a:srgbClr val="F87616"/>
                </a:solidFill>
                <a:latin typeface="微软雅黑" panose="020B0503020204020204" pitchFamily="34" charset="-122"/>
                <a:ea typeface="微软雅黑" panose="020B0503020204020204" pitchFamily="34" charset="-122"/>
                <a:sym typeface="思源黑体" panose="020B0400000000000000" pitchFamily="34" charset="-122"/>
              </a:rPr>
              <a:t>平屋顶的节能</a:t>
            </a:r>
          </a:p>
        </p:txBody>
      </p:sp>
      <p:pic>
        <p:nvPicPr>
          <p:cNvPr id="6" name="图片 5"/>
          <p:cNvPicPr>
            <a:picLocks noChangeAspect="1"/>
          </p:cNvPicPr>
          <p:nvPr>
            <p:custDataLst>
              <p:tags r:id="rId4"/>
            </p:custDataLst>
          </p:nvPr>
        </p:nvPicPr>
        <p:blipFill rotWithShape="1">
          <a:blip r:embed="rId7"/>
          <a:srcRect l="567" r="567"/>
          <a:stretch>
            <a:fillRect/>
          </a:stretch>
        </p:blipFill>
        <p:spPr>
          <a:xfrm>
            <a:off x="609918" y="2128279"/>
            <a:ext cx="6133465" cy="3510519"/>
          </a:xfrm>
          <a:custGeom>
            <a:avLst/>
            <a:gdLst/>
            <a:ahLst/>
            <a:cxnLst>
              <a:cxn ang="3">
                <a:pos x="hc" y="t"/>
              </a:cxn>
              <a:cxn ang="cd2">
                <a:pos x="l" y="vc"/>
              </a:cxn>
              <a:cxn ang="cd4">
                <a:pos x="hc" y="b"/>
              </a:cxn>
              <a:cxn ang="0">
                <a:pos x="r" y="vc"/>
              </a:cxn>
            </a:cxnLst>
            <a:rect l="l" t="t" r="r" b="b"/>
            <a:pathLst>
              <a:path w="8399" h="5280">
                <a:moveTo>
                  <a:pt x="0" y="0"/>
                </a:moveTo>
                <a:lnTo>
                  <a:pt x="8399" y="0"/>
                </a:lnTo>
                <a:lnTo>
                  <a:pt x="8399" y="5280"/>
                </a:lnTo>
                <a:lnTo>
                  <a:pt x="0" y="5280"/>
                </a:lnTo>
                <a:lnTo>
                  <a:pt x="0" y="0"/>
                </a:lnTo>
                <a:close/>
              </a:path>
            </a:pathLst>
          </a:custGeom>
        </p:spPr>
      </p:pic>
      <p:sp>
        <p:nvSpPr>
          <p:cNvPr id="7" name="Title 6"/>
          <p:cNvSpPr txBox="1"/>
          <p:nvPr>
            <p:custDataLst>
              <p:tags r:id="rId5"/>
            </p:custDataLst>
          </p:nvPr>
        </p:nvSpPr>
        <p:spPr>
          <a:xfrm>
            <a:off x="7573010" y="2128520"/>
            <a:ext cx="3761740" cy="35102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屋顶隔热降温的方法有架空通风、屋顶蓄水或定时喷水、屋顶绿化等，如图2-7-38所示。以上做法都能不同程度地满足屋顶节能的要求，但目前最受推崇的是利用智能技术、生态技术来实现建筑节能的愿望，如太阳能集热屋顶和可控制的通风屋顶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373301" y="2942904"/>
            <a:ext cx="7414441" cy="355481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了解坡屋顶的屋面构造与细部构造。</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熟悉坡屋顶的组成及形式。</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掌握坡屋顶的承重结构形式</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坡屋顶是一种沿用较久的屋面形式，种类繁多。在中国古代，建筑屋顶</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的样式</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有严格的要求，其中庑殿顶和歇山顶等级较高，主要用于宫殿、寺庙等</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；攒尖顶主要用于亭子、宝塔等圆顶或方顶的建筑；而悬山顶和硬山顶等级</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较低</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，主要用于普通百姓的民居。</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smtClean="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3</a:t>
            </a:r>
          </a:p>
        </p:txBody>
      </p:sp>
      <p:sp>
        <p:nvSpPr>
          <p:cNvPr id="8" name="文本框 7"/>
          <p:cNvSpPr txBox="1"/>
          <p:nvPr>
            <p:custDataLst>
              <p:tags r:id="rId8"/>
            </p:custDataLst>
          </p:nvPr>
        </p:nvSpPr>
        <p:spPr>
          <a:xfrm>
            <a:off x="3373302" y="2436174"/>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坡屋顶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坡屋顶的组成及形式</a:t>
            </a:r>
          </a:p>
        </p:txBody>
      </p:sp>
      <p:grpSp>
        <p:nvGrpSpPr>
          <p:cNvPr id="9" name="组合 8"/>
          <p:cNvGrpSpPr/>
          <p:nvPr>
            <p:custDataLst>
              <p:tags r:id="rId5"/>
            </p:custDataLst>
          </p:nvPr>
        </p:nvGrpSpPr>
        <p:grpSpPr>
          <a:xfrm>
            <a:off x="1169035" y="1220470"/>
            <a:ext cx="3736564" cy="5323840"/>
            <a:chOff x="7717" y="4423"/>
            <a:chExt cx="3239" cy="8384"/>
          </a:xfrm>
        </p:grpSpPr>
        <p:sp>
          <p:nvSpPr>
            <p:cNvPr id="32" name="矩形 31"/>
            <p:cNvSpPr/>
            <p:nvPr>
              <p:custDataLst>
                <p:tags r:id="rId6"/>
              </p:custDataLst>
            </p:nvPr>
          </p:nvSpPr>
          <p:spPr>
            <a:xfrm>
              <a:off x="7717" y="4423"/>
              <a:ext cx="3239" cy="8384"/>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7869" y="6579"/>
              <a:ext cx="2935" cy="4071"/>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坡屋顶是我国一种传统的屋面形式，主要由屋面、承重结构、顶棚组成，如图2-7-39所示。承重结构由屋架、檩条、椽子等组成；屋面由挂瓦条、油毯层、屋面盖料等组成，其中屋面盖料有平瓦、油毡瓦、金属板瓦、压型钢板瓦、玻璃板、PC 板等。</a:t>
              </a:r>
            </a:p>
          </p:txBody>
        </p:sp>
      </p:grpSp>
      <p:pic>
        <p:nvPicPr>
          <p:cNvPr id="2" name="图片 1"/>
          <p:cNvPicPr>
            <a:picLocks noChangeAspect="1"/>
          </p:cNvPicPr>
          <p:nvPr/>
        </p:nvPicPr>
        <p:blipFill>
          <a:blip r:embed="rId11"/>
          <a:stretch>
            <a:fillRect/>
          </a:stretch>
        </p:blipFill>
        <p:spPr>
          <a:xfrm>
            <a:off x="5144770" y="1219835"/>
            <a:ext cx="6315075" cy="53244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2"/>
            </p:custDataLst>
          </p:nvPr>
        </p:nvGrpSpPr>
        <p:grpSpPr>
          <a:xfrm rot="10800000">
            <a:off x="8282053" y="787549"/>
            <a:ext cx="749177" cy="432670"/>
            <a:chOff x="514350" y="1129586"/>
            <a:chExt cx="720000" cy="415819"/>
          </a:xfrm>
          <a:solidFill>
            <a:srgbClr val="FFFFFF">
              <a:lumMod val="95000"/>
              <a:alpha val="42000"/>
            </a:srgbClr>
          </a:solidFill>
        </p:grpSpPr>
        <p:sp>
          <p:nvSpPr>
            <p:cNvPr id="60" name="任意多边形: 形状 59"/>
            <p:cNvSpPr/>
            <p:nvPr>
              <p:custDataLst>
                <p:tags r:id="rId8"/>
              </p:custDataLst>
            </p:nvPr>
          </p:nvSpPr>
          <p:spPr>
            <a:xfrm>
              <a:off x="514350"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61" name="任意多边形: 形状 60"/>
            <p:cNvSpPr/>
            <p:nvPr>
              <p:custDataLst>
                <p:tags r:id="rId9"/>
              </p:custDataLst>
            </p:nvPr>
          </p:nvSpPr>
          <p:spPr>
            <a:xfrm>
              <a:off x="894113" y="1129586"/>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64" name="矩形 63"/>
          <p:cNvSpPr/>
          <p:nvPr>
            <p:custDataLst>
              <p:tags r:id="rId3"/>
            </p:custDataLst>
          </p:nvPr>
        </p:nvSpPr>
        <p:spPr>
          <a:xfrm>
            <a:off x="49712" y="65989"/>
            <a:ext cx="473635" cy="2407844"/>
          </a:xfrm>
          <a:prstGeom prst="rect">
            <a:avLst/>
          </a:prstGeom>
          <a:solidFill>
            <a:srgbClr val="F3901B"/>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3" name="文本框 2"/>
          <p:cNvSpPr txBox="1"/>
          <p:nvPr>
            <p:custDataLst>
              <p:tags r:id="rId4"/>
            </p:custDataLst>
          </p:nvPr>
        </p:nvSpPr>
        <p:spPr>
          <a:xfrm>
            <a:off x="988060" y="289560"/>
            <a:ext cx="6854825" cy="624840"/>
          </a:xfrm>
          <a:prstGeom prst="rect">
            <a:avLst/>
          </a:prstGeom>
          <a:noFill/>
        </p:spPr>
        <p:txBody>
          <a:bodyPr wrap="square" lIns="101600" tIns="38100" rIns="63500" bIns="38100" rtlCol="0">
            <a:noAutofit/>
          </a:bodyPr>
          <a:lstStyle/>
          <a:p>
            <a:r>
              <a:rPr sz="3600" b="1">
                <a:latin typeface="Arial" panose="020B0604020202020204" pitchFamily="34" charset="0"/>
                <a:sym typeface="+mn-ea"/>
              </a:rPr>
              <a:t>坡屋顶的组成及形式</a:t>
            </a:r>
          </a:p>
        </p:txBody>
      </p:sp>
      <p:grpSp>
        <p:nvGrpSpPr>
          <p:cNvPr id="9" name="组合 8"/>
          <p:cNvGrpSpPr/>
          <p:nvPr>
            <p:custDataLst>
              <p:tags r:id="rId5"/>
            </p:custDataLst>
          </p:nvPr>
        </p:nvGrpSpPr>
        <p:grpSpPr>
          <a:xfrm>
            <a:off x="1169035" y="1220470"/>
            <a:ext cx="6673672" cy="1096010"/>
            <a:chOff x="7717" y="4423"/>
            <a:chExt cx="5785" cy="1726"/>
          </a:xfrm>
        </p:grpSpPr>
        <p:sp>
          <p:nvSpPr>
            <p:cNvPr id="32" name="矩形 31"/>
            <p:cNvSpPr/>
            <p:nvPr>
              <p:custDataLst>
                <p:tags r:id="rId6"/>
              </p:custDataLst>
            </p:nvPr>
          </p:nvSpPr>
          <p:spPr>
            <a:xfrm>
              <a:off x="7717" y="4423"/>
              <a:ext cx="5785" cy="1726"/>
            </a:xfrm>
            <a:prstGeom prst="rect">
              <a:avLst/>
            </a:prstGeom>
            <a:solidFill>
              <a:srgbClr val="FFFFFF">
                <a:lumMod val="95000"/>
              </a:srgbClr>
            </a:solidFill>
            <a:ln>
              <a:noFill/>
            </a:ln>
            <a:effectLst/>
          </p:spPr>
          <p:style>
            <a:lnRef idx="2">
              <a:srgbClr val="1E6BC5">
                <a:shade val="50000"/>
              </a:srgbClr>
            </a:lnRef>
            <a:fillRef idx="1">
              <a:srgbClr val="1E6BC5"/>
            </a:fillRef>
            <a:effectRef idx="0">
              <a:srgbClr val="1E6BC5"/>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dirty="0"/>
            </a:p>
          </p:txBody>
        </p:sp>
        <p:sp>
          <p:nvSpPr>
            <p:cNvPr id="6" name="文本框 5"/>
            <p:cNvSpPr txBox="1"/>
            <p:nvPr>
              <p:custDataLst>
                <p:tags r:id="rId7"/>
              </p:custDataLst>
            </p:nvPr>
          </p:nvSpPr>
          <p:spPr>
            <a:xfrm>
              <a:off x="8016" y="4995"/>
              <a:ext cx="3691" cy="581"/>
            </a:xfrm>
            <a:prstGeom prst="rect">
              <a:avLst/>
            </a:prstGeom>
            <a:noFill/>
          </p:spPr>
          <p:txBody>
            <a:bodyPr wrap="square" lIns="101600" tIns="0" rIns="82550" bIns="0" rtlCol="0">
              <a:spAutoFit/>
            </a:bodyPr>
            <a:lstStyle/>
            <a:p>
              <a:pPr algn="just" fontAlgn="auto">
                <a:lnSpc>
                  <a:spcPct val="150000"/>
                </a:lnSpc>
              </a:pPr>
              <a:r>
                <a:rPr lang="zh-CN" altLang="en-US" sz="1600" b="1" dirty="0">
                  <a:latin typeface="Arial" panose="020B0604020202020204" pitchFamily="34" charset="0"/>
                  <a:sym typeface="+mn-ea"/>
                </a:rPr>
                <a:t>坡屋顶的形式有很多，如图2-7-40 所示。</a:t>
              </a:r>
            </a:p>
          </p:txBody>
        </p:sp>
      </p:grpSp>
      <p:pic>
        <p:nvPicPr>
          <p:cNvPr id="4" name="图片 3"/>
          <p:cNvPicPr>
            <a:picLocks noChangeAspect="1"/>
          </p:cNvPicPr>
          <p:nvPr/>
        </p:nvPicPr>
        <p:blipFill>
          <a:blip r:embed="rId11"/>
          <a:stretch>
            <a:fillRect/>
          </a:stretch>
        </p:blipFill>
        <p:spPr>
          <a:xfrm>
            <a:off x="1169035" y="2581910"/>
            <a:ext cx="8410575" cy="34194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mph" presetSubtype="0" fill="hold" grpId="1" nodeType="afterEffect">
                                  <p:stCondLst>
                                    <p:cond delay="0"/>
                                  </p:stCondLst>
                                  <p:childTnLst>
                                    <p:animRot by="21600000">
                                      <p:cBhvr>
                                        <p:cTn id="12" dur="2000" fill="hold"/>
                                        <p:tgtEl>
                                          <p:spTgt spid="3"/>
                                        </p:tgtEl>
                                        <p:attrNameLst>
                                          <p:attrName>r</p:attrName>
                                        </p:attrNameLst>
                                      </p:cBhvr>
                                    </p:animRot>
                                  </p:childTnLst>
                                </p:cTn>
                              </p:par>
                            </p:childTnLst>
                          </p:cTn>
                        </p:par>
                        <p:par>
                          <p:cTn id="13" fill="hold">
                            <p:stCondLst>
                              <p:cond delay="3000"/>
                            </p:stCondLst>
                            <p:childTnLst>
                              <p:par>
                                <p:cTn id="14" presetID="8"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out)">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914357" y="2133617"/>
            <a:ext cx="5364518" cy="1127760"/>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sz="4000" b="1" spc="160">
                <a:solidFill>
                  <a:schemeClr val="accent1"/>
                </a:solidFill>
                <a:latin typeface="微软雅黑" panose="020B0503020204020204" pitchFamily="34" charset="-122"/>
                <a:ea typeface="微软雅黑" panose="020B0503020204020204" pitchFamily="34" charset="-122"/>
                <a:sym typeface="+mn-ea"/>
              </a:rPr>
              <a:t>坡屋顶的承重结构形式</a:t>
            </a:r>
          </a:p>
        </p:txBody>
      </p:sp>
      <p:sp>
        <p:nvSpPr>
          <p:cNvPr id="11" name="Title 6"/>
          <p:cNvSpPr txBox="1"/>
          <p:nvPr>
            <p:custDataLst>
              <p:tags r:id="rId4"/>
            </p:custDataLst>
          </p:nvPr>
        </p:nvSpPr>
        <p:spPr>
          <a:xfrm>
            <a:off x="914357" y="3564756"/>
            <a:ext cx="5364480" cy="12128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坡屋顶的承重结构主要由椽子、檩条、屋面梁、屋架等组成，承重方式主要有横墙承重、屋架承重、梁架承重等三类。</a:t>
            </a:r>
          </a:p>
        </p:txBody>
      </p:sp>
      <p:pic>
        <p:nvPicPr>
          <p:cNvPr id="5" name="图片 4" descr="D:\meihua_service_cache\jpg/30838bf170aca566032ada94b41ab025.jpg30838bf170aca566032ada94b41ab025"/>
          <p:cNvPicPr>
            <a:picLocks noChangeAspect="1"/>
          </p:cNvPicPr>
          <p:nvPr>
            <p:custDataLst>
              <p:tags r:id="rId5"/>
            </p:custDataLst>
          </p:nvPr>
        </p:nvPicPr>
        <p:blipFill rotWithShape="1">
          <a:blip r:embed="rId7"/>
          <a:srcRect r="49204"/>
          <a:stretch>
            <a:fillRect/>
          </a:stretch>
        </p:blipFill>
        <p:spPr>
          <a:xfrm>
            <a:off x="6736097" y="914400"/>
            <a:ext cx="4541545" cy="50292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1"/>
    </p:custData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2"/>
            </p:custDataLst>
          </p:nvPr>
        </p:nvCxnSpPr>
        <p:spPr>
          <a:xfrm flipH="1">
            <a:off x="6153150" y="6389370"/>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4"/>
            </p:custDataLst>
          </p:nvPr>
        </p:nvCxnSpPr>
        <p:spPr>
          <a:xfrm>
            <a:off x="1025525" y="489585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371600" y="1066852"/>
            <a:ext cx="4724396" cy="4724399"/>
          </a:xfrm>
          <a:custGeom>
            <a:avLst/>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828815" y="1981195"/>
            <a:ext cx="3810025" cy="1127760"/>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sz="4000" b="1" spc="160">
                <a:solidFill>
                  <a:schemeClr val="lt1"/>
                </a:solidFill>
                <a:latin typeface="微软雅黑" panose="020B0503020204020204" pitchFamily="34" charset="-122"/>
                <a:ea typeface="微软雅黑" panose="020B0503020204020204" pitchFamily="34" charset="-122"/>
                <a:sym typeface="+mn-ea"/>
              </a:rPr>
              <a:t>（一）横墙承重</a:t>
            </a:r>
          </a:p>
        </p:txBody>
      </p:sp>
      <p:sp>
        <p:nvSpPr>
          <p:cNvPr id="11" name="Title 6"/>
          <p:cNvSpPr txBox="1"/>
          <p:nvPr>
            <p:custDataLst>
              <p:tags r:id="rId7"/>
            </p:custDataLst>
          </p:nvPr>
        </p:nvSpPr>
        <p:spPr>
          <a:xfrm>
            <a:off x="1828815" y="3410997"/>
            <a:ext cx="3810025" cy="177045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横墙间距较小且具有分隔和承重功能时，可将横墙上部砌成三角形，将檩条直接支承在横墙上，这种承重方式叫“横墙承重”或“硬山搁檩”。横墙承重结构体系做法简单、造价低，适用于多开间并列的房屋，如宿舍、办公室等，如图2-7-41所示。</a:t>
            </a:r>
          </a:p>
        </p:txBody>
      </p:sp>
      <p:pic>
        <p:nvPicPr>
          <p:cNvPr id="9" name="图片 8"/>
          <p:cNvPicPr>
            <a:picLocks noChangeAspect="1"/>
          </p:cNvPicPr>
          <p:nvPr>
            <p:custDataLst>
              <p:tags r:id="rId8"/>
            </p:custDataLst>
          </p:nvPr>
        </p:nvPicPr>
        <p:blipFill rotWithShape="1">
          <a:blip r:embed="rId10"/>
          <a:srcRect l="5010" r="5010"/>
          <a:stretch>
            <a:fillRect/>
          </a:stretch>
        </p:blipFill>
        <p:spPr>
          <a:xfrm>
            <a:off x="6096048" y="1066788"/>
            <a:ext cx="4724425" cy="4724425"/>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Tree>
    <p:custDataLst>
      <p:tags r:id="rId1"/>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2"/>
            </p:custDataLst>
          </p:nvPr>
        </p:nvCxnSpPr>
        <p:spPr>
          <a:xfrm flipH="1">
            <a:off x="6153150" y="6389370"/>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7" name="直接连接符 6"/>
          <p:cNvCxnSpPr/>
          <p:nvPr>
            <p:custDataLst>
              <p:tags r:id="rId4"/>
            </p:custDataLst>
          </p:nvPr>
        </p:nvCxnSpPr>
        <p:spPr>
          <a:xfrm>
            <a:off x="1025525" y="489585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371600" y="1066852"/>
            <a:ext cx="4724396" cy="4724399"/>
          </a:xfrm>
          <a:custGeom>
            <a:avLst/>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828815" y="1981195"/>
            <a:ext cx="3810025" cy="1127760"/>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rPr>
              <a:t>（二）屋架承重</a:t>
            </a:r>
          </a:p>
        </p:txBody>
      </p:sp>
      <p:sp>
        <p:nvSpPr>
          <p:cNvPr id="11" name="Title 6"/>
          <p:cNvSpPr txBox="1"/>
          <p:nvPr>
            <p:custDataLst>
              <p:tags r:id="rId7"/>
            </p:custDataLst>
          </p:nvPr>
        </p:nvSpPr>
        <p:spPr>
          <a:xfrm>
            <a:off x="1828815" y="3410997"/>
            <a:ext cx="3810025" cy="177045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屋架承重是将屋架搁置在建筑物的外墙或柱上，屋架上架设檩条承受屋面荷载。屋架有三角形、梯形等多种形式，如图2-7-42所示。</a:t>
            </a:r>
          </a:p>
        </p:txBody>
      </p:sp>
      <p:pic>
        <p:nvPicPr>
          <p:cNvPr id="9" name="图片 8"/>
          <p:cNvPicPr>
            <a:picLocks noChangeAspect="1"/>
          </p:cNvPicPr>
          <p:nvPr>
            <p:custDataLst>
              <p:tags r:id="rId8"/>
            </p:custDataLst>
          </p:nvPr>
        </p:nvPicPr>
        <p:blipFill rotWithShape="1">
          <a:blip r:embed="rId10"/>
          <a:srcRect l="1966" r="1966"/>
          <a:stretch>
            <a:fillRect/>
          </a:stretch>
        </p:blipFill>
        <p:spPr>
          <a:xfrm>
            <a:off x="6096048" y="1066788"/>
            <a:ext cx="4724425" cy="4724425"/>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2"/>
            </p:custDataLst>
          </p:nvPr>
        </p:nvCxnSpPr>
        <p:spPr>
          <a:xfrm flipH="1">
            <a:off x="6153150" y="6389370"/>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4" name="直接连接符 3"/>
          <p:cNvCxnSpPr/>
          <p:nvPr>
            <p:custDataLst>
              <p:tags r:id="rId4"/>
            </p:custDataLst>
          </p:nvPr>
        </p:nvCxnSpPr>
        <p:spPr>
          <a:xfrm>
            <a:off x="1025525" y="489585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371600" y="1066852"/>
            <a:ext cx="4724396" cy="4724399"/>
          </a:xfrm>
          <a:custGeom>
            <a:avLst/>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828815" y="1981195"/>
            <a:ext cx="3810025" cy="1127760"/>
          </a:xfrm>
          <a:prstGeom prst="rect">
            <a:avLst/>
          </a:prstGeom>
          <a:noFill/>
        </p:spPr>
        <p:txBody>
          <a:bodyPr wrap="square" lIns="63500" tIns="25400" rIns="63500" bIns="25400" rtlCol="0" anchor="b" anchorCtr="0">
            <a:normAutofit fontScale="97500"/>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（三）梁架承重</a:t>
            </a:r>
          </a:p>
        </p:txBody>
      </p:sp>
      <p:sp>
        <p:nvSpPr>
          <p:cNvPr id="11" name="Title 6"/>
          <p:cNvSpPr txBox="1"/>
          <p:nvPr>
            <p:custDataLst>
              <p:tags r:id="rId7"/>
            </p:custDataLst>
          </p:nvPr>
        </p:nvSpPr>
        <p:spPr>
          <a:xfrm>
            <a:off x="1828815" y="3410997"/>
            <a:ext cx="3810025" cy="177045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500" spc="10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这是我国传统的屋顶结构形式，由柱和梁形成梁架支承檩条，每隔两根或三根檩条立一柱，并利用檩条和联系梁把整个房屋形成一个整体的骨架，墙只起分隔与围护作用，不承重。这种结构形式有“墙倒，屋不坍”的特点，如图2-7-43 所示。</a:t>
            </a:r>
          </a:p>
        </p:txBody>
      </p:sp>
      <p:pic>
        <p:nvPicPr>
          <p:cNvPr id="9" name="图片 8"/>
          <p:cNvPicPr>
            <a:picLocks noChangeAspect="1"/>
          </p:cNvPicPr>
          <p:nvPr>
            <p:custDataLst>
              <p:tags r:id="rId8"/>
            </p:custDataLst>
          </p:nvPr>
        </p:nvPicPr>
        <p:blipFill rotWithShape="1">
          <a:blip r:embed="rId10"/>
          <a:srcRect l="637" t="-18641" r="1823"/>
          <a:stretch>
            <a:fillRect/>
          </a:stretch>
        </p:blipFill>
        <p:spPr>
          <a:xfrm>
            <a:off x="6096000" y="1066800"/>
            <a:ext cx="5640070" cy="4724400"/>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24522" y="3212326"/>
            <a:ext cx="7535545" cy="3139321"/>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熟悉屋顶的坡度及其设计要求。</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熟悉屋顶的作用与类型</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建筑是文化的组成部分，也是人类的物质、精神产品。而屋顶文化是</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建筑文化</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的重要部分，可以说屋顶是中国古代建筑的冠冕。它不仅是传统木构建筑</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发展的表征，而且是民族审美文化的体现和张扬，具有形式和谐、内容象征</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、色彩</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装饰之美的审美特征。</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学习任务</a:t>
            </a:r>
            <a:r>
              <a:rPr lang="en-US" altLang="zh-CN" sz="3200" b="1" dirty="0">
                <a:solidFill>
                  <a:schemeClr val="tx1"/>
                </a:solidFill>
                <a:cs typeface="微软雅黑" panose="020B0503020204020204" pitchFamily="34" charset="-122"/>
              </a:rPr>
              <a:t>1</a:t>
            </a:r>
          </a:p>
        </p:txBody>
      </p:sp>
      <p:sp>
        <p:nvSpPr>
          <p:cNvPr id="8" name="文本框 7"/>
          <p:cNvSpPr txBox="1"/>
          <p:nvPr>
            <p:custDataLst>
              <p:tags r:id="rId8"/>
            </p:custDataLst>
          </p:nvPr>
        </p:nvSpPr>
        <p:spPr>
          <a:xfrm>
            <a:off x="3416845" y="2513965"/>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屋顶概述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9" name="矩形 8"/>
          <p:cNvSpPr/>
          <p:nvPr>
            <p:custDataLst>
              <p:tags r:id="rId3"/>
            </p:custDataLst>
          </p:nvPr>
        </p:nvSpPr>
        <p:spPr>
          <a:xfrm>
            <a:off x="0" y="0"/>
            <a:ext cx="4114833" cy="6858000"/>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609555" y="609600"/>
            <a:ext cx="2895600" cy="14478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400" b="1" spc="160" dirty="0">
                <a:solidFill>
                  <a:schemeClr val="accent1">
                    <a:lumMod val="75000"/>
                  </a:schemeClr>
                </a:solidFill>
                <a:latin typeface="微软雅黑" panose="020B0503020204020204" pitchFamily="34" charset="-122"/>
                <a:ea typeface="微软雅黑" panose="020B0503020204020204" pitchFamily="34" charset="-122"/>
                <a:sym typeface="思源黑体" panose="020B0400000000000000" pitchFamily="34" charset="-122"/>
              </a:rPr>
              <a:t>坡屋顶的屋面构造</a:t>
            </a:r>
          </a:p>
        </p:txBody>
      </p:sp>
      <p:sp>
        <p:nvSpPr>
          <p:cNvPr id="2" name="Title 6"/>
          <p:cNvSpPr txBox="1"/>
          <p:nvPr>
            <p:custDataLst>
              <p:tags r:id="rId5"/>
            </p:custDataLst>
          </p:nvPr>
        </p:nvSpPr>
        <p:spPr>
          <a:xfrm>
            <a:off x="609555" y="2361654"/>
            <a:ext cx="2895600" cy="187452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坡屋顶的屋面一般是利用各种瓦材作为屋面防水材料，靠瓦与瓦之间的搭接盖缝来达到防水的目的。</a:t>
            </a:r>
          </a:p>
        </p:txBody>
      </p:sp>
      <p:pic>
        <p:nvPicPr>
          <p:cNvPr id="4" name="图片 3"/>
          <p:cNvPicPr>
            <a:picLocks noChangeAspect="1"/>
          </p:cNvPicPr>
          <p:nvPr>
            <p:custDataLst>
              <p:tags r:id="rId6"/>
            </p:custDataLst>
          </p:nvPr>
        </p:nvPicPr>
        <p:blipFill rotWithShape="1">
          <a:blip r:embed="rId9"/>
          <a:srcRect t="3707" b="1305"/>
          <a:stretch>
            <a:fillRect/>
          </a:stretch>
        </p:blipFill>
        <p:spPr>
          <a:xfrm>
            <a:off x="5240655" y="609600"/>
            <a:ext cx="5824855" cy="3583940"/>
          </a:xfrm>
          <a:custGeom>
            <a:avLst/>
            <a:gdLst/>
            <a:ahLst/>
            <a:cxnLst>
              <a:cxn ang="3">
                <a:pos x="hc" y="t"/>
              </a:cxn>
              <a:cxn ang="cd2">
                <a:pos x="l" y="vc"/>
              </a:cxn>
              <a:cxn ang="cd4">
                <a:pos x="hc" y="b"/>
              </a:cxn>
              <a:cxn ang="0">
                <a:pos x="r" y="vc"/>
              </a:cxn>
            </a:cxnLst>
            <a:rect l="l" t="t" r="r" b="b"/>
            <a:pathLst>
              <a:path w="10800" h="4320">
                <a:moveTo>
                  <a:pt x="0" y="0"/>
                </a:moveTo>
                <a:lnTo>
                  <a:pt x="10800" y="0"/>
                </a:lnTo>
                <a:lnTo>
                  <a:pt x="10800" y="4320"/>
                </a:lnTo>
                <a:lnTo>
                  <a:pt x="0" y="4320"/>
                </a:lnTo>
                <a:lnTo>
                  <a:pt x="0" y="0"/>
                </a:lnTo>
                <a:close/>
              </a:path>
            </a:pathLst>
          </a:custGeom>
        </p:spPr>
      </p:pic>
      <p:sp>
        <p:nvSpPr>
          <p:cNvPr id="10" name="Title 6"/>
          <p:cNvSpPr txBox="1"/>
          <p:nvPr>
            <p:custDataLst>
              <p:tags r:id="rId7"/>
            </p:custDataLst>
          </p:nvPr>
        </p:nvSpPr>
        <p:spPr>
          <a:xfrm>
            <a:off x="4724393" y="4460910"/>
            <a:ext cx="6858051" cy="184030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pPr>
            <a:r>
              <a:rPr lang="zh-CN" altLang="en-US" sz="1600" kern="0" spc="0" dirty="0">
                <a:ln w="3175">
                  <a:noFill/>
                  <a:prstDash val="dash"/>
                </a:ln>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在各种瓦材中以平瓦屋面最常见，平瓦有黏土平瓦和水泥平瓦之分。平瓦屋面构造，如图2-7-44所示。平瓦屋面的坡度一般为20%～50%，瓦下有挂钩，可以挂在挂瓦条上，在地震区及风大的地区屋面坡度大于50%时，为防止下滑，瓦上穿有小孔，可以用铅丝把瓦捆扎在挂瓦条上或用圆钉钉牢。平瓦屋面根据基层不同，有冷摊平瓦屋面、实铺平瓦屋面和钢筋混凝土挂瓦板平瓦屋面。</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375" y="1124560"/>
            <a:ext cx="10275570" cy="1409773"/>
            <a:chOff x="1325" y="1176"/>
            <a:chExt cx="16182" cy="2220"/>
          </a:xfrm>
        </p:grpSpPr>
        <p:sp>
          <p:nvSpPr>
            <p:cNvPr id="25" name="Rectangle 8"/>
            <p:cNvSpPr>
              <a:spLocks noChangeArrowheads="1"/>
            </p:cNvSpPr>
            <p:nvPr/>
          </p:nvSpPr>
          <p:spPr bwMode="auto">
            <a:xfrm>
              <a:off x="1455" y="1540"/>
              <a:ext cx="16052" cy="1856"/>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Freeform 7"/>
            <p:cNvSpPr/>
            <p:nvPr/>
          </p:nvSpPr>
          <p:spPr bwMode="auto">
            <a:xfrm>
              <a:off x="1325" y="1176"/>
              <a:ext cx="130" cy="862"/>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9" name="Freeform 9"/>
            <p:cNvSpPr/>
            <p:nvPr/>
          </p:nvSpPr>
          <p:spPr bwMode="auto">
            <a:xfrm>
              <a:off x="1325" y="1204"/>
              <a:ext cx="5102" cy="666"/>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F87616"/>
            </a:solidFill>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3" name="TextBox 32"/>
            <p:cNvSpPr txBox="1"/>
            <p:nvPr/>
          </p:nvSpPr>
          <p:spPr>
            <a:xfrm>
              <a:off x="1455" y="1204"/>
              <a:ext cx="4288" cy="628"/>
            </a:xfrm>
            <a:prstGeom prst="rect">
              <a:avLst/>
            </a:prstGeom>
            <a:noFill/>
          </p:spPr>
          <p:txBody>
            <a:bodyPr wrap="none" rtlCol="0">
              <a:spAutoFit/>
            </a:bodyPr>
            <a:lstStyle/>
            <a:p>
              <a:pPr algn="l"/>
              <a:r>
                <a:rPr sz="2000" b="1" dirty="0" smtClean="0">
                  <a:solidFill>
                    <a:schemeClr val="bg1"/>
                  </a:solidFill>
                  <a:latin typeface="+mj-ea"/>
                  <a:ea typeface="+mj-ea"/>
                </a:rPr>
                <a:t>（一）摊平瓦屋面构造</a:t>
              </a:r>
            </a:p>
          </p:txBody>
        </p:sp>
        <p:sp>
          <p:nvSpPr>
            <p:cNvPr id="36" name="TextBox 35"/>
            <p:cNvSpPr txBox="1"/>
            <p:nvPr/>
          </p:nvSpPr>
          <p:spPr>
            <a:xfrm>
              <a:off x="1959" y="2038"/>
              <a:ext cx="15103" cy="1151"/>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冷摊平瓦屋面是平瓦屋面最简单的做法。它是在椽子上钉挂瓦条后直接挂瓦形成的，如图2-7-45所示。挂瓦条尺寸根据椽子间距而定。这种做法构造简单，但雨雪易从瓦缝中飘入室内。</a:t>
              </a:r>
            </a:p>
          </p:txBody>
        </p:sp>
      </p:grpSp>
      <p:grpSp>
        <p:nvGrpSpPr>
          <p:cNvPr id="3" name="组合 2"/>
          <p:cNvGrpSpPr/>
          <p:nvPr/>
        </p:nvGrpSpPr>
        <p:grpSpPr>
          <a:xfrm>
            <a:off x="841375" y="2643553"/>
            <a:ext cx="10275570" cy="2102485"/>
            <a:chOff x="1325" y="4569"/>
            <a:chExt cx="16182" cy="3312"/>
          </a:xfrm>
        </p:grpSpPr>
        <p:sp>
          <p:nvSpPr>
            <p:cNvPr id="22" name="Rectangle 11"/>
            <p:cNvSpPr>
              <a:spLocks noChangeArrowheads="1"/>
            </p:cNvSpPr>
            <p:nvPr/>
          </p:nvSpPr>
          <p:spPr bwMode="auto">
            <a:xfrm>
              <a:off x="1455" y="4965"/>
              <a:ext cx="16052" cy="2916"/>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p:cNvSpPr/>
            <p:nvPr/>
          </p:nvSpPr>
          <p:spPr bwMode="auto">
            <a:xfrm>
              <a:off x="1325" y="456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2"/>
            <p:cNvSpPr/>
            <p:nvPr/>
          </p:nvSpPr>
          <p:spPr bwMode="auto">
            <a:xfrm>
              <a:off x="1325" y="4597"/>
              <a:ext cx="5102"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92D05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4" name="TextBox 33"/>
            <p:cNvSpPr txBox="1"/>
            <p:nvPr/>
          </p:nvSpPr>
          <p:spPr>
            <a:xfrm>
              <a:off x="1455" y="4650"/>
              <a:ext cx="38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（二）实铺平瓦屋面</a:t>
              </a:r>
            </a:p>
          </p:txBody>
        </p:sp>
        <p:sp>
          <p:nvSpPr>
            <p:cNvPr id="37" name="TextBox 36"/>
            <p:cNvSpPr txBox="1"/>
            <p:nvPr/>
          </p:nvSpPr>
          <p:spPr>
            <a:xfrm>
              <a:off x="1959" y="5420"/>
              <a:ext cx="15103" cy="2160"/>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实铺平瓦屋面的做法是在檩条或椽子上铺一层20mm 厚的木板（也称望板），望板可采取密铺法（不留缝）和稀铺法（板间有10～20mm宽的缝隙），在木望板上铺一层平行于屋脊的油毡，从檐口到屋脊，毡条铺设方向与檐口垂直，搭接长度不小于100mm。用30mm×10mm的压毡条（或称顺水条）将卷材压钉在基层上，顺水条的间距为500mm，再在顺水条上铺钉挂瓦条，并铺平瓦，如图2-7-46所示。</a:t>
              </a:r>
            </a:p>
          </p:txBody>
        </p:sp>
      </p:grpSp>
      <p:grpSp>
        <p:nvGrpSpPr>
          <p:cNvPr id="4" name="组合 3"/>
          <p:cNvGrpSpPr/>
          <p:nvPr/>
        </p:nvGrpSpPr>
        <p:grpSpPr>
          <a:xfrm>
            <a:off x="841375" y="4855258"/>
            <a:ext cx="10275570" cy="1743075"/>
            <a:chOff x="1325" y="7559"/>
            <a:chExt cx="16182" cy="2745"/>
          </a:xfrm>
        </p:grpSpPr>
        <p:sp>
          <p:nvSpPr>
            <p:cNvPr id="19" name="Rectangle 15"/>
            <p:cNvSpPr>
              <a:spLocks noChangeArrowheads="1"/>
            </p:cNvSpPr>
            <p:nvPr/>
          </p:nvSpPr>
          <p:spPr bwMode="auto">
            <a:xfrm>
              <a:off x="1455" y="7923"/>
              <a:ext cx="16052" cy="2381"/>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4"/>
            <p:cNvSpPr/>
            <p:nvPr/>
          </p:nvSpPr>
          <p:spPr bwMode="auto">
            <a:xfrm>
              <a:off x="1325" y="7559"/>
              <a:ext cx="130" cy="859"/>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6"/>
            <p:cNvSpPr/>
            <p:nvPr/>
          </p:nvSpPr>
          <p:spPr bwMode="auto">
            <a:xfrm>
              <a:off x="1325" y="7587"/>
              <a:ext cx="7148" cy="66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B0F0"/>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35" name="TextBox 34"/>
            <p:cNvSpPr txBox="1"/>
            <p:nvPr/>
          </p:nvSpPr>
          <p:spPr>
            <a:xfrm>
              <a:off x="1455" y="7619"/>
              <a:ext cx="6288" cy="628"/>
            </a:xfrm>
            <a:prstGeom prst="rect">
              <a:avLst/>
            </a:prstGeom>
            <a:noFill/>
          </p:spPr>
          <p:txBody>
            <a:bodyPr wrap="none" rtlCol="0">
              <a:spAutoFit/>
            </a:bodyPr>
            <a:lstStyle/>
            <a:p>
              <a:pPr algn="l"/>
              <a:r>
                <a:rPr lang="en-US" altLang="zh-CN" sz="2000" b="1" dirty="0" smtClean="0">
                  <a:solidFill>
                    <a:schemeClr val="bg1"/>
                  </a:solidFill>
                  <a:latin typeface="+mj-ea"/>
                  <a:ea typeface="+mj-ea"/>
                </a:rPr>
                <a:t>（三）钢筋混凝土挂瓦板平瓦屋面</a:t>
              </a:r>
            </a:p>
          </p:txBody>
        </p:sp>
        <p:sp>
          <p:nvSpPr>
            <p:cNvPr id="38" name="TextBox 37"/>
            <p:cNvSpPr txBox="1"/>
            <p:nvPr/>
          </p:nvSpPr>
          <p:spPr>
            <a:xfrm>
              <a:off x="1959" y="8386"/>
              <a:ext cx="15103" cy="1655"/>
            </a:xfrm>
            <a:prstGeom prst="rect">
              <a:avLst/>
            </a:prstGeom>
            <a:noFill/>
          </p:spPr>
          <p:txBody>
            <a:bodyPr wrap="square" rtlCol="0">
              <a:spAutoFit/>
            </a:bodyPr>
            <a:lstStyle/>
            <a:p>
              <a:pPr>
                <a:lnSpc>
                  <a:spcPct val="130000"/>
                </a:lnSpc>
                <a:spcBef>
                  <a:spcPts val="0"/>
                </a:spcBef>
                <a:spcAft>
                  <a:spcPts val="0"/>
                </a:spcAft>
              </a:pPr>
              <a:r>
                <a:rPr lang="zh-CN" altLang="en-US" sz="1600" dirty="0">
                  <a:solidFill>
                    <a:schemeClr val="tx1"/>
                  </a:solidFill>
                  <a:latin typeface="+mn-ea"/>
                  <a:ea typeface="+mn-ea"/>
                </a:rPr>
                <a:t>其做法是用预应力或非预应力钢筋混凝土挂瓦板直接搁置在横墙或屋架上，取代了冷摊平瓦屋面和实铺平瓦屋面中的基层、望板和挂瓦条，在挂瓦板上直接挂瓦，如图2-7-47所示。该做法的缺点是瓦缝渗水不易处理，渗入的雨水易在挂瓦板的缝处渗漏。</a:t>
              </a:r>
            </a:p>
          </p:txBody>
        </p:sp>
      </p:grpSp>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平屋顶的保温</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平屋顶的保温</a:t>
            </a:r>
          </a:p>
        </p:txBody>
      </p:sp>
      <p:pic>
        <p:nvPicPr>
          <p:cNvPr id="6" name="图片 5"/>
          <p:cNvPicPr>
            <a:picLocks noChangeAspect="1"/>
          </p:cNvPicPr>
          <p:nvPr/>
        </p:nvPicPr>
        <p:blipFill>
          <a:blip r:embed="rId2"/>
          <a:stretch>
            <a:fillRect/>
          </a:stretch>
        </p:blipFill>
        <p:spPr>
          <a:xfrm>
            <a:off x="1250950" y="1957070"/>
            <a:ext cx="5219700" cy="3562350"/>
          </a:xfrm>
          <a:prstGeom prst="rect">
            <a:avLst/>
          </a:prstGeom>
        </p:spPr>
      </p:pic>
      <p:pic>
        <p:nvPicPr>
          <p:cNvPr id="7" name="图片 6"/>
          <p:cNvPicPr>
            <a:picLocks noChangeAspect="1"/>
          </p:cNvPicPr>
          <p:nvPr/>
        </p:nvPicPr>
        <p:blipFill>
          <a:blip r:embed="rId3"/>
          <a:stretch>
            <a:fillRect/>
          </a:stretch>
        </p:blipFill>
        <p:spPr>
          <a:xfrm>
            <a:off x="6470650" y="1985645"/>
            <a:ext cx="4505325" cy="35337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平屋顶的保温</a:t>
            </a:r>
          </a:p>
        </p:txBody>
      </p:sp>
      <p:pic>
        <p:nvPicPr>
          <p:cNvPr id="2" name="图片 1"/>
          <p:cNvPicPr>
            <a:picLocks noChangeAspect="1"/>
          </p:cNvPicPr>
          <p:nvPr/>
        </p:nvPicPr>
        <p:blipFill>
          <a:blip r:embed="rId2"/>
          <a:stretch>
            <a:fillRect/>
          </a:stretch>
        </p:blipFill>
        <p:spPr>
          <a:xfrm>
            <a:off x="1709420" y="1795145"/>
            <a:ext cx="8772525" cy="32670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015" y="2132330"/>
            <a:ext cx="2393950" cy="2747010"/>
            <a:chOff x="1541" y="3358"/>
            <a:chExt cx="3770" cy="4326"/>
          </a:xfrm>
        </p:grpSpPr>
        <p:sp>
          <p:nvSpPr>
            <p:cNvPr id="24" name="TextBox 83"/>
            <p:cNvSpPr txBox="1"/>
            <p:nvPr/>
          </p:nvSpPr>
          <p:spPr>
            <a:xfrm>
              <a:off x="1541" y="6342"/>
              <a:ext cx="3770"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1. 檐口</a:t>
              </a:r>
            </a:p>
          </p:txBody>
        </p:sp>
        <p:sp>
          <p:nvSpPr>
            <p:cNvPr id="25" name="TextBox 85"/>
            <p:cNvSpPr txBox="1"/>
            <p:nvPr/>
          </p:nvSpPr>
          <p:spPr>
            <a:xfrm>
              <a:off x="1582" y="7006"/>
              <a:ext cx="3685" cy="678"/>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坡屋顶的纵墙檐口有挑檐和包檐两种形式。</a:t>
              </a:r>
            </a:p>
          </p:txBody>
        </p:sp>
        <p:sp>
          <p:nvSpPr>
            <p:cNvPr id="26" name="Oval 99"/>
            <p:cNvSpPr/>
            <p:nvPr/>
          </p:nvSpPr>
          <p:spPr>
            <a:xfrm>
              <a:off x="2164"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0" name="组合 29"/>
            <p:cNvGrpSpPr/>
            <p:nvPr/>
          </p:nvGrpSpPr>
          <p:grpSpPr>
            <a:xfrm>
              <a:off x="2983" y="4161"/>
              <a:ext cx="884" cy="882"/>
              <a:chOff x="1894354" y="2642177"/>
              <a:chExt cx="561343" cy="560384"/>
            </a:xfrm>
          </p:grpSpPr>
          <p:sp>
            <p:nvSpPr>
              <p:cNvPr id="31" name="AutoShape 128"/>
              <p:cNvSpPr/>
              <p:nvPr/>
            </p:nvSpPr>
            <p:spPr bwMode="auto">
              <a:xfrm>
                <a:off x="1894354" y="264217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2" name="AutoShape 129"/>
              <p:cNvSpPr/>
              <p:nvPr/>
            </p:nvSpPr>
            <p:spPr bwMode="auto">
              <a:xfrm>
                <a:off x="2244954" y="271210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grpSp>
      <p:grpSp>
        <p:nvGrpSpPr>
          <p:cNvPr id="3" name="组合 2"/>
          <p:cNvGrpSpPr/>
          <p:nvPr/>
        </p:nvGrpSpPr>
        <p:grpSpPr>
          <a:xfrm>
            <a:off x="3590925" y="2132330"/>
            <a:ext cx="2339975" cy="3608705"/>
            <a:chOff x="5738" y="3358"/>
            <a:chExt cx="3685" cy="5683"/>
          </a:xfrm>
        </p:grpSpPr>
        <p:sp>
          <p:nvSpPr>
            <p:cNvPr id="27" name="Oval 103"/>
            <p:cNvSpPr/>
            <p:nvPr/>
          </p:nvSpPr>
          <p:spPr>
            <a:xfrm>
              <a:off x="6321"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3" name="组合 32"/>
            <p:cNvGrpSpPr/>
            <p:nvPr/>
          </p:nvGrpSpPr>
          <p:grpSpPr>
            <a:xfrm>
              <a:off x="7140" y="4161"/>
              <a:ext cx="882" cy="882"/>
              <a:chOff x="4455138" y="2642177"/>
              <a:chExt cx="560384" cy="560384"/>
            </a:xfrm>
          </p:grpSpPr>
          <p:sp>
            <p:nvSpPr>
              <p:cNvPr id="34" name="AutoShape 126"/>
              <p:cNvSpPr/>
              <p:nvPr/>
            </p:nvSpPr>
            <p:spPr bwMode="auto">
              <a:xfrm>
                <a:off x="4455138" y="2642177"/>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AutoShape 127"/>
              <p:cNvSpPr/>
              <p:nvPr/>
            </p:nvSpPr>
            <p:spPr bwMode="auto">
              <a:xfrm>
                <a:off x="4682166" y="2729347"/>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3" name="TextBox 83"/>
            <p:cNvSpPr txBox="1"/>
            <p:nvPr/>
          </p:nvSpPr>
          <p:spPr>
            <a:xfrm>
              <a:off x="6036" y="6342"/>
              <a:ext cx="3092"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2. 山墙檐口</a:t>
              </a:r>
            </a:p>
          </p:txBody>
        </p:sp>
        <p:sp>
          <p:nvSpPr>
            <p:cNvPr id="44" name="TextBox 85"/>
            <p:cNvSpPr txBox="1"/>
            <p:nvPr/>
          </p:nvSpPr>
          <p:spPr>
            <a:xfrm>
              <a:off x="5738" y="7006"/>
              <a:ext cx="3685" cy="2035"/>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山墙檐口也有挑檐和包檐两种。山墙挑檐也叫悬山，一般用檩条挑出山墙，用木封檐板将檩条封住，沿山墙挑檐边的一行瓦，用水泥砂浆做出披水线，将瓦封固。</a:t>
              </a:r>
              <a:endParaRPr lang="en-US" altLang="zh-CN"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grpSp>
        <p:nvGrpSpPr>
          <p:cNvPr id="4" name="组合 3"/>
          <p:cNvGrpSpPr/>
          <p:nvPr/>
        </p:nvGrpSpPr>
        <p:grpSpPr>
          <a:xfrm>
            <a:off x="6372225" y="2132330"/>
            <a:ext cx="2339975" cy="2962275"/>
            <a:chOff x="9821" y="3358"/>
            <a:chExt cx="3685" cy="4665"/>
          </a:xfrm>
        </p:grpSpPr>
        <p:sp>
          <p:nvSpPr>
            <p:cNvPr id="28" name="Oval 106"/>
            <p:cNvSpPr/>
            <p:nvPr/>
          </p:nvSpPr>
          <p:spPr>
            <a:xfrm>
              <a:off x="10403" y="3358"/>
              <a:ext cx="2522" cy="2522"/>
            </a:xfrm>
            <a:prstGeom prst="ellipse">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40" name="组合 39"/>
            <p:cNvGrpSpPr/>
            <p:nvPr/>
          </p:nvGrpSpPr>
          <p:grpSpPr>
            <a:xfrm>
              <a:off x="11333" y="4152"/>
              <a:ext cx="662" cy="884"/>
              <a:chOff x="7091622" y="2636664"/>
              <a:chExt cx="420528" cy="561343"/>
            </a:xfrm>
          </p:grpSpPr>
          <p:sp>
            <p:nvSpPr>
              <p:cNvPr id="41" name="AutoShape 108"/>
              <p:cNvSpPr/>
              <p:nvPr/>
            </p:nvSpPr>
            <p:spPr bwMode="auto">
              <a:xfrm>
                <a:off x="7196035" y="2742035"/>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42" name="AutoShape 109"/>
              <p:cNvSpPr/>
              <p:nvPr/>
            </p:nvSpPr>
            <p:spPr bwMode="auto">
              <a:xfrm>
                <a:off x="7091622" y="2636664"/>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5" name="TextBox 83"/>
            <p:cNvSpPr txBox="1"/>
            <p:nvPr/>
          </p:nvSpPr>
          <p:spPr>
            <a:xfrm>
              <a:off x="10168" y="6342"/>
              <a:ext cx="2992" cy="436"/>
            </a:xfrm>
            <a:prstGeom prst="rect">
              <a:avLst/>
            </a:prstGeom>
            <a:noFill/>
          </p:spPr>
          <p:txBody>
            <a:bodyPr wrap="square" lIns="0" tIns="0" rIns="0" bIns="0" rtlCol="0">
              <a:spAutoFit/>
            </a:bodyPr>
            <a:lstStyle/>
            <a:p>
              <a:pPr algn="ctr"/>
              <a:r>
                <a:rPr lang="zh-CN" altLang="en-US" b="1">
                  <a:solidFill>
                    <a:schemeClr val="accent2"/>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3. 变形缝构造</a:t>
              </a:r>
            </a:p>
          </p:txBody>
        </p:sp>
        <p:sp>
          <p:nvSpPr>
            <p:cNvPr id="46" name="TextBox 85"/>
            <p:cNvSpPr txBox="1"/>
            <p:nvPr/>
          </p:nvSpPr>
          <p:spPr>
            <a:xfrm>
              <a:off x="9821" y="7006"/>
              <a:ext cx="3685" cy="1017"/>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变形缝两侧用砖砌或混凝土浇筑矮墙，两侧按泛水构造做法即可。</a:t>
              </a:r>
            </a:p>
          </p:txBody>
        </p:sp>
      </p:grpSp>
      <p:grpSp>
        <p:nvGrpSpPr>
          <p:cNvPr id="5" name="组合 4"/>
          <p:cNvGrpSpPr/>
          <p:nvPr/>
        </p:nvGrpSpPr>
        <p:grpSpPr>
          <a:xfrm>
            <a:off x="9086850" y="2132330"/>
            <a:ext cx="2473960" cy="3178175"/>
            <a:chOff x="13799" y="3358"/>
            <a:chExt cx="3896" cy="5005"/>
          </a:xfrm>
        </p:grpSpPr>
        <p:sp>
          <p:nvSpPr>
            <p:cNvPr id="29" name="Oval 110"/>
            <p:cNvSpPr/>
            <p:nvPr/>
          </p:nvSpPr>
          <p:spPr>
            <a:xfrm>
              <a:off x="14486" y="3358"/>
              <a:ext cx="2522" cy="2522"/>
            </a:xfrm>
            <a:prstGeom prst="ellipse">
              <a:avLst/>
            </a:prstGeom>
            <a:solidFill>
              <a:srgbClr val="F8761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36" name="组合 35"/>
            <p:cNvGrpSpPr/>
            <p:nvPr/>
          </p:nvGrpSpPr>
          <p:grpSpPr>
            <a:xfrm>
              <a:off x="15306" y="4152"/>
              <a:ext cx="882" cy="882"/>
              <a:chOff x="9593272" y="2636664"/>
              <a:chExt cx="560384" cy="560384"/>
            </a:xfrm>
          </p:grpSpPr>
          <p:sp>
            <p:nvSpPr>
              <p:cNvPr id="37" name="AutoShape 123"/>
              <p:cNvSpPr/>
              <p:nvPr/>
            </p:nvSpPr>
            <p:spPr bwMode="auto">
              <a:xfrm>
                <a:off x="9593272" y="2636664"/>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AutoShape 124"/>
              <p:cNvSpPr/>
              <p:nvPr/>
            </p:nvSpPr>
            <p:spPr bwMode="auto">
              <a:xfrm>
                <a:off x="9751328" y="2793763"/>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9" name="AutoShape 125"/>
              <p:cNvSpPr/>
              <p:nvPr/>
            </p:nvSpPr>
            <p:spPr bwMode="auto">
              <a:xfrm>
                <a:off x="9803057" y="2846449"/>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思源黑体" panose="020B0400000000000000" pitchFamily="34" charset="-122"/>
                  <a:ea typeface="思源黑体" panose="020B0400000000000000" pitchFamily="34" charset="-122"/>
                  <a:sym typeface="思源黑体" panose="020B0400000000000000" pitchFamily="34" charset="-122"/>
                </a:endParaRPr>
              </a:p>
            </p:txBody>
          </p:sp>
        </p:grpSp>
        <p:sp>
          <p:nvSpPr>
            <p:cNvPr id="47" name="TextBox 83"/>
            <p:cNvSpPr txBox="1"/>
            <p:nvPr/>
          </p:nvSpPr>
          <p:spPr>
            <a:xfrm>
              <a:off x="13799" y="6342"/>
              <a:ext cx="3896" cy="436"/>
            </a:xfrm>
            <a:prstGeom prst="rect">
              <a:avLst/>
            </a:prstGeom>
            <a:noFill/>
          </p:spPr>
          <p:txBody>
            <a:bodyPr wrap="square" lIns="0" tIns="0" rIns="0" bIns="0" rtlCol="0">
              <a:spAutoFit/>
            </a:bodyPr>
            <a:lstStyle/>
            <a:p>
              <a:pPr algn="ctr"/>
              <a:r>
                <a:rPr lang="zh-CN" altLang="en-US" b="1">
                  <a:solidFill>
                    <a:srgbClr val="F87616"/>
                  </a:solidFill>
                  <a:latin typeface="思源黑体" panose="020B0400000000000000" pitchFamily="34" charset="-122"/>
                  <a:ea typeface="思源黑体" panose="020B0400000000000000" pitchFamily="34" charset="-122"/>
                  <a:cs typeface="Clear Sans" panose="020B0503030202020304" pitchFamily="34" charset="0"/>
                  <a:sym typeface="思源黑体" panose="020B0400000000000000" pitchFamily="34" charset="-122"/>
                </a:rPr>
                <a:t>4. 屋脊与斜天沟处构造</a:t>
              </a:r>
            </a:p>
          </p:txBody>
        </p:sp>
        <p:sp>
          <p:nvSpPr>
            <p:cNvPr id="48" name="TextBox 85"/>
            <p:cNvSpPr txBox="1"/>
            <p:nvPr/>
          </p:nvSpPr>
          <p:spPr>
            <a:xfrm>
              <a:off x="13904" y="7006"/>
              <a:ext cx="3685" cy="1357"/>
            </a:xfrm>
            <a:prstGeom prst="rect">
              <a:avLst/>
            </a:prstGeom>
            <a:noFill/>
          </p:spPr>
          <p:txBody>
            <a:bodyPr wrap="square" lIns="0" tIns="0" rIns="0" bIns="0" rtlCol="0">
              <a:spAutoFit/>
            </a:bodyPr>
            <a:lstStyle/>
            <a:p>
              <a:pPr algn="ctr">
                <a:defRPr/>
              </a:pPr>
              <a:r>
                <a:rPr lang="zh-CN" altLang="en-US" sz="1400">
                  <a:solidFill>
                    <a:sysClr val="windowText" lastClr="000000"/>
                  </a:solidFill>
                  <a:latin typeface="思源黑体" panose="020B0400000000000000" pitchFamily="34" charset="-122"/>
                  <a:ea typeface="思源黑体" panose="020B0400000000000000" pitchFamily="34" charset="-122"/>
                  <a:sym typeface="思源黑体" panose="020B0400000000000000" pitchFamily="34" charset="-122"/>
                </a:rPr>
                <a:t>斜天沟一般用镀锌铁皮制成，镀锌铁皮两边包钉在木条上，也可用弧形瓦或缸瓦做斜天沟，搭接处要用麻刀灰窝牢。</a:t>
              </a:r>
            </a:p>
          </p:txBody>
        </p:sp>
      </p:grpSp>
      <p:sp>
        <p:nvSpPr>
          <p:cNvPr id="53" name="文本框 52"/>
          <p:cNvSpPr txBox="1"/>
          <p:nvPr/>
        </p:nvSpPr>
        <p:spPr>
          <a:xfrm>
            <a:off x="1111885" y="389255"/>
            <a:ext cx="55492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（一）平瓦屋顶的细部构造</a:t>
            </a:r>
          </a:p>
        </p:txBody>
      </p:sp>
      <p:sp>
        <p:nvSpPr>
          <p:cNvPr id="6" name="文本框 5"/>
          <p:cNvSpPr txBox="1"/>
          <p:nvPr/>
        </p:nvSpPr>
        <p:spPr>
          <a:xfrm>
            <a:off x="1111885" y="1193800"/>
            <a:ext cx="10013315" cy="42354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坡屋顶檐口有挑檐无组织排水、檐沟有组织排水、包檐有组织排水等。</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885" y="389255"/>
            <a:ext cx="64128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（二）平瓦屋顶的保温与隔热构造</a:t>
            </a:r>
          </a:p>
        </p:txBody>
      </p:sp>
      <p:sp>
        <p:nvSpPr>
          <p:cNvPr id="3" name="文本框 2"/>
          <p:cNvSpPr txBox="1"/>
          <p:nvPr/>
        </p:nvSpPr>
        <p:spPr>
          <a:xfrm>
            <a:off x="1030605" y="1437640"/>
            <a:ext cx="10131425" cy="2237740"/>
          </a:xfrm>
          <a:prstGeom prst="rect">
            <a:avLst/>
          </a:prstGeom>
          <a:noFill/>
        </p:spPr>
        <p:txBody>
          <a:bodyPr wrap="square" rtlCol="0" anchor="t">
            <a:spAutoFit/>
          </a:body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b="1" kern="0" dirty="0" smtClean="0">
                <a:solidFill>
                  <a:schemeClr val="tx1">
                    <a:lumMod val="75000"/>
                    <a:lumOff val="25000"/>
                  </a:schemeClr>
                </a:solidFill>
                <a:uFillTx/>
              </a:rPr>
              <a:t>1. 坡屋顶的保温</a:t>
            </a:r>
          </a:p>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kern="0" dirty="0" smtClean="0">
                <a:solidFill>
                  <a:schemeClr val="tx1">
                    <a:lumMod val="75000"/>
                    <a:lumOff val="25000"/>
                  </a:schemeClr>
                </a:solidFill>
                <a:uFillTx/>
              </a:rPr>
              <a:t>在寒冷地区为减少室内热气的散失与节能的目的，坡屋顶也需设保温层，设置方法一般有两种情况，一种是不设顶棚的坡屋顶的保温，可将保温层设在屋面层中，如草屋面、麦秸青灰顶屋面等，还可将保温层放在檩条之间或在檩条下钉保温板材。对有顶棚的屋顶，可将保温层设在吊顶上，做法是在顶棚格栅上铺板，板上铺一层油毡做隔气层，在油毡上铺设保温材料，保温材料可选无机散状材料如矿渣、膨胀珍珠岩、膨胀蛭石等，如图2-7-55所示。</a:t>
            </a:r>
          </a:p>
        </p:txBody>
      </p:sp>
      <p:pic>
        <p:nvPicPr>
          <p:cNvPr id="4" name="图片 3"/>
          <p:cNvPicPr>
            <a:picLocks noChangeAspect="1"/>
          </p:cNvPicPr>
          <p:nvPr/>
        </p:nvPicPr>
        <p:blipFill>
          <a:blip r:embed="rId2"/>
          <a:stretch>
            <a:fillRect/>
          </a:stretch>
        </p:blipFill>
        <p:spPr>
          <a:xfrm>
            <a:off x="1695450" y="3758565"/>
            <a:ext cx="8801100" cy="26193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885" y="389255"/>
            <a:ext cx="6412865"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（二）平瓦屋顶的保温与隔热构造</a:t>
            </a:r>
          </a:p>
        </p:txBody>
      </p:sp>
      <p:sp>
        <p:nvSpPr>
          <p:cNvPr id="3" name="文本框 2"/>
          <p:cNvSpPr txBox="1"/>
          <p:nvPr/>
        </p:nvSpPr>
        <p:spPr>
          <a:xfrm>
            <a:off x="1030605" y="1437640"/>
            <a:ext cx="10524490" cy="1241425"/>
          </a:xfrm>
          <a:prstGeom prst="rect">
            <a:avLst/>
          </a:prstGeom>
          <a:noFill/>
        </p:spPr>
        <p:txBody>
          <a:bodyPr wrap="square" rtlCol="0" anchor="t">
            <a:spAutoFit/>
          </a:body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b="1" kern="0" dirty="0" smtClean="0">
                <a:solidFill>
                  <a:schemeClr val="tx1">
                    <a:lumMod val="75000"/>
                    <a:lumOff val="25000"/>
                  </a:schemeClr>
                </a:solidFill>
                <a:uFillTx/>
              </a:rPr>
              <a:t>2. 坡屋顶的通风隔热</a:t>
            </a:r>
          </a:p>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kern="0" dirty="0" smtClean="0">
                <a:solidFill>
                  <a:schemeClr val="tx1">
                    <a:lumMod val="75000"/>
                    <a:lumOff val="25000"/>
                  </a:schemeClr>
                </a:solidFill>
                <a:uFillTx/>
              </a:rPr>
              <a:t>在炎热地区坡屋顶中设置进气口和排气口，利用屋顶内外的热压差和迎背风面的压力差，组织空气对流，形成屋顶内的自然通风，减少由屋顶传入室内的辐射热，改善室内气候环境，如图2-7-56所示。</a:t>
            </a:r>
          </a:p>
        </p:txBody>
      </p:sp>
      <p:pic>
        <p:nvPicPr>
          <p:cNvPr id="5" name="图片 4"/>
          <p:cNvPicPr>
            <a:picLocks noChangeAspect="1"/>
          </p:cNvPicPr>
          <p:nvPr/>
        </p:nvPicPr>
        <p:blipFill>
          <a:blip r:embed="rId2"/>
          <a:stretch>
            <a:fillRect/>
          </a:stretch>
        </p:blipFill>
        <p:spPr>
          <a:xfrm>
            <a:off x="1767205" y="2778760"/>
            <a:ext cx="8658225" cy="2790825"/>
          </a:xfrm>
          <a:prstGeom prst="rect">
            <a:avLst/>
          </a:prstGeom>
        </p:spPr>
      </p:pic>
      <p:sp>
        <p:nvSpPr>
          <p:cNvPr id="6" name="文本框 5"/>
          <p:cNvSpPr txBox="1"/>
          <p:nvPr/>
        </p:nvSpPr>
        <p:spPr>
          <a:xfrm>
            <a:off x="1030605" y="5803900"/>
            <a:ext cx="10524490" cy="423545"/>
          </a:xfrm>
          <a:prstGeom prst="rect">
            <a:avLst/>
          </a:prstGeom>
          <a:noFill/>
        </p:spPr>
        <p:txBody>
          <a:bodyPr wrap="square" rtlCol="0" anchor="t">
            <a:spAutoFit/>
          </a:body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kern="0" dirty="0" smtClean="0">
                <a:solidFill>
                  <a:schemeClr val="tx1">
                    <a:lumMod val="75000"/>
                    <a:lumOff val="25000"/>
                  </a:schemeClr>
                </a:solidFill>
                <a:uFillTx/>
              </a:rPr>
              <a:t>另外，还可通过采用低辐射材料或屋面材料的反射性能来降低屋面的辐射热，从而达到隔热的效果。</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2"/>
            </p:custDataLst>
          </p:nvPr>
        </p:nvSpPr>
        <p:spPr>
          <a:xfrm flipV="1">
            <a:off x="635" y="-4"/>
            <a:ext cx="2854187" cy="6858001"/>
          </a:xfrm>
          <a:prstGeom prst="rect">
            <a:avLst/>
          </a:prstGeom>
          <a:solidFill>
            <a:schemeClr val="accent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pic>
        <p:nvPicPr>
          <p:cNvPr id="7" name="图片 6" descr="G:\网站上传数据\数字资源\14高职-建筑类\20-10579-7建筑识图与构造（主编：匡星）课件+样章+试卷+图片+教案\978-7-200-10579-7-IMG\image168.jpegimage168"/>
          <p:cNvPicPr preferRelativeResize="0">
            <a:picLocks noChangeAspect="1"/>
          </p:cNvPicPr>
          <p:nvPr>
            <p:custDataLst>
              <p:tags r:id="rId3"/>
            </p:custDataLst>
          </p:nvPr>
        </p:nvPicPr>
        <p:blipFill>
          <a:blip r:embed="rId11"/>
          <a:srcRect/>
          <a:stretch>
            <a:fillRect/>
          </a:stretch>
        </p:blipFill>
        <p:spPr>
          <a:xfrm>
            <a:off x="0" y="4215"/>
            <a:ext cx="3187700" cy="2386330"/>
          </a:xfrm>
          <a:prstGeom prst="rect">
            <a:avLst/>
          </a:prstGeom>
          <a:noFill/>
        </p:spPr>
      </p:pic>
      <p:sp>
        <p:nvSpPr>
          <p:cNvPr id="16" name="PA_ImportSvg_636718437355870003"/>
          <p:cNvSpPr/>
          <p:nvPr>
            <p:custDataLst>
              <p:tags r:id="rId4"/>
            </p:custDataLst>
          </p:nvPr>
        </p:nvSpPr>
        <p:spPr>
          <a:xfrm>
            <a:off x="690442" y="4180792"/>
            <a:ext cx="2813579" cy="2677207"/>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chemeClr val="bg2"/>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E7E6E6">
                  <a:lumMod val="10000"/>
                </a:srgbClr>
              </a:solidFill>
              <a:latin typeface="Arial" panose="020B0604020202020204" pitchFamily="34" charset="0"/>
              <a:ea typeface="微软雅黑" panose="020B0503020204020204" pitchFamily="34" charset="-122"/>
            </a:endParaRPr>
          </a:p>
        </p:txBody>
      </p:sp>
      <p:sp>
        <p:nvSpPr>
          <p:cNvPr id="17" name="直角三角形 16"/>
          <p:cNvSpPr/>
          <p:nvPr>
            <p:custDataLst>
              <p:tags r:id="rId5"/>
            </p:custDataLst>
          </p:nvPr>
        </p:nvSpPr>
        <p:spPr>
          <a:xfrm rot="5400000">
            <a:off x="2854822" y="2392767"/>
            <a:ext cx="338639" cy="338639"/>
          </a:xfrm>
          <a:prstGeom prst="rtTriangle">
            <a:avLst/>
          </a:prstGeom>
          <a:solidFill>
            <a:srgbClr val="000000">
              <a:lumMod val="65000"/>
              <a:lumOff val="3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rgbClr val="FFFFFF"/>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2" name="文本框 11"/>
          <p:cNvSpPr txBox="1"/>
          <p:nvPr>
            <p:custDataLst>
              <p:tags r:id="rId6"/>
            </p:custDataLst>
          </p:nvPr>
        </p:nvSpPr>
        <p:spPr>
          <a:xfrm>
            <a:off x="3504021" y="3487688"/>
            <a:ext cx="6290310" cy="181588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掌握屋顶平面图的识读方法。</a:t>
            </a:r>
          </a:p>
          <a:p>
            <a:pPr marL="392430" indent="-285750">
              <a:lnSpc>
                <a:spcPct val="150000"/>
              </a:lnSpc>
              <a:spcBef>
                <a:spcPts val="0"/>
              </a:spcBef>
              <a:spcAft>
                <a:spcPts val="600"/>
              </a:spcAft>
              <a:buFont typeface="Arial" panose="020B0604020202020204" pitchFamily="34" charset="0"/>
              <a:buChar char="•"/>
              <a:defRPr/>
            </a:pP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sz="1800" dirty="0" err="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掌握屋顶平面图的基本内容组成</a:t>
            </a:r>
            <a:r>
              <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92430" indent="-285750">
              <a:lnSpc>
                <a:spcPct val="150000"/>
              </a:lnSpc>
              <a:spcBef>
                <a:spcPts val="0"/>
              </a:spcBef>
              <a:spcAft>
                <a:spcPts val="600"/>
              </a:spcAft>
              <a:buFont typeface="Arial" panose="020B0604020202020204" pitchFamily="34" charset="0"/>
              <a:buChar char="•"/>
              <a:defRPr/>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平屋面算是建筑构造中最简单的部位，在平屋顶构造中，分清层次并将</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材料</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就位即可。</a:t>
            </a:r>
            <a:endParaRPr sz="18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7"/>
            </p:custDataLst>
          </p:nvPr>
        </p:nvSpPr>
        <p:spPr>
          <a:xfrm>
            <a:off x="3503930" y="926465"/>
            <a:ext cx="2378075" cy="568325"/>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200" b="1" dirty="0">
                <a:solidFill>
                  <a:schemeClr val="tx1"/>
                </a:solidFill>
                <a:cs typeface="微软雅黑" panose="020B0503020204020204" pitchFamily="34" charset="-122"/>
              </a:rPr>
              <a:t>工作任务</a:t>
            </a:r>
            <a:r>
              <a:rPr lang="en-US" altLang="zh-CN" sz="3200" b="1" dirty="0">
                <a:solidFill>
                  <a:schemeClr val="tx1"/>
                </a:solidFill>
                <a:cs typeface="微软雅黑" panose="020B0503020204020204" pitchFamily="34" charset="-122"/>
              </a:rPr>
              <a:t>4</a:t>
            </a:r>
          </a:p>
        </p:txBody>
      </p:sp>
      <p:sp>
        <p:nvSpPr>
          <p:cNvPr id="8" name="文本框 7"/>
          <p:cNvSpPr txBox="1"/>
          <p:nvPr>
            <p:custDataLst>
              <p:tags r:id="rId8"/>
            </p:custDataLst>
          </p:nvPr>
        </p:nvSpPr>
        <p:spPr>
          <a:xfrm>
            <a:off x="3193461" y="2766150"/>
            <a:ext cx="8185150" cy="50673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457200" indent="-457200">
              <a:buClr>
                <a:srgbClr val="FFC000"/>
              </a:buClr>
              <a:buFont typeface="Wingdings" panose="05000000000000000000" charset="0"/>
              <a:buChar char="Ø"/>
            </a:pPr>
            <a:r>
              <a:rPr lang="zh-CN" altLang="en-US" sz="2800" b="1" dirty="0">
                <a:solidFill>
                  <a:srgbClr val="000000">
                    <a:lumMod val="75000"/>
                    <a:lumOff val="25000"/>
                  </a:srgbClr>
                </a:solidFill>
                <a:latin typeface="Arial" panose="020B0604020202020204" pitchFamily="34" charset="0"/>
              </a:rPr>
              <a:t>任务目标</a:t>
            </a:r>
          </a:p>
        </p:txBody>
      </p:sp>
      <p:sp>
        <p:nvSpPr>
          <p:cNvPr id="4" name="文本框 3"/>
          <p:cNvSpPr txBox="1"/>
          <p:nvPr>
            <p:custDataLst>
              <p:tags r:id="rId9"/>
            </p:custDataLst>
          </p:nvPr>
        </p:nvSpPr>
        <p:spPr>
          <a:xfrm>
            <a:off x="3503930" y="1884045"/>
            <a:ext cx="8185150" cy="629920"/>
          </a:xfrm>
          <a:prstGeom prst="rect">
            <a:avLst/>
          </a:prstGeom>
          <a:noFill/>
        </p:spPr>
        <p:txBody>
          <a:bodyPr wrap="square" lIns="101600" tIns="38100" rIns="76200" bIns="38100" rtlCol="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indent="0" algn="ctr">
              <a:buClr>
                <a:srgbClr val="FFC000"/>
              </a:buClr>
              <a:buNone/>
            </a:pPr>
            <a:r>
              <a:rPr lang="zh-CN" altLang="en-US" sz="3600" b="1" dirty="0">
                <a:solidFill>
                  <a:srgbClr val="000000">
                    <a:lumMod val="75000"/>
                    <a:lumOff val="25000"/>
                  </a:srgbClr>
                </a:solidFill>
                <a:latin typeface="宋体" panose="02010600030101010101" pitchFamily="2" charset="-122"/>
                <a:ea typeface="宋体" panose="02010600030101010101" pitchFamily="2" charset="-122"/>
              </a:rPr>
              <a:t>屋顶平面图识读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060" y="388938"/>
            <a:ext cx="406954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任务主题</a:t>
            </a:r>
          </a:p>
        </p:txBody>
      </p:sp>
      <p:pic>
        <p:nvPicPr>
          <p:cNvPr id="3" name="图片 2"/>
          <p:cNvPicPr>
            <a:picLocks noChangeAspect="1"/>
          </p:cNvPicPr>
          <p:nvPr/>
        </p:nvPicPr>
        <p:blipFill>
          <a:blip r:embed="rId2"/>
          <a:stretch>
            <a:fillRect/>
          </a:stretch>
        </p:blipFill>
        <p:spPr>
          <a:xfrm rot="5400000">
            <a:off x="3429541" y="-1231091"/>
            <a:ext cx="5332997" cy="10800000"/>
          </a:xfrm>
          <a:prstGeom prst="rect">
            <a:avLst/>
          </a:prstGeom>
        </p:spPr>
      </p:pic>
      <p:sp>
        <p:nvSpPr>
          <p:cNvPr id="4" name="文本框 3"/>
          <p:cNvSpPr txBox="1"/>
          <p:nvPr/>
        </p:nvSpPr>
        <p:spPr>
          <a:xfrm>
            <a:off x="1111885" y="1078865"/>
            <a:ext cx="8140700" cy="423545"/>
          </a:xfrm>
          <a:prstGeom prst="rect">
            <a:avLst/>
          </a:prstGeom>
          <a:noFill/>
        </p:spPr>
        <p:txBody>
          <a:bodyPr wrap="square" rtlCol="0" anchor="t">
            <a:spAutoFit/>
          </a:bodyPr>
          <a:lstStyle/>
          <a:p>
            <a:pPr>
              <a:lnSpc>
                <a:spcPct val="120000"/>
              </a:lnSpc>
            </a:pPr>
            <a:r>
              <a:rPr lang="zh-CN" altLang="en-US" dirty="0" smtClean="0">
                <a:solidFill>
                  <a:schemeClr val="tx1">
                    <a:lumMod val="75000"/>
                    <a:lumOff val="25000"/>
                  </a:schemeClr>
                </a:solidFill>
              </a:rPr>
              <a:t>屋顶平面图的识读，图 2-7-57 所示为某小区住宅楼的屋顶平面图（带阁楼）。</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1"/>
          <p:cNvSpPr/>
          <p:nvPr>
            <p:custDataLst>
              <p:tags r:id="rId2"/>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6"/>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7"/>
            </p:custDataLst>
          </p:nvPr>
        </p:nvCxnSpPr>
        <p:spPr>
          <a:xfrm>
            <a:off x="2247932" y="2374417"/>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8"/>
            </p:custDataLst>
          </p:nvPr>
        </p:nvSpPr>
        <p:spPr>
          <a:xfrm>
            <a:off x="1981200" y="1380023"/>
            <a:ext cx="8077264" cy="689609"/>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思源黑体" panose="020B0400000000000000" pitchFamily="34" charset="-122"/>
              </a:rPr>
              <a:t>任务主题</a:t>
            </a:r>
          </a:p>
        </p:txBody>
      </p:sp>
      <p:sp>
        <p:nvSpPr>
          <p:cNvPr id="11" name="Title 6"/>
          <p:cNvSpPr txBox="1"/>
          <p:nvPr>
            <p:custDataLst>
              <p:tags r:id="rId9"/>
            </p:custDataLst>
          </p:nvPr>
        </p:nvSpPr>
        <p:spPr>
          <a:xfrm>
            <a:off x="1981200" y="2673944"/>
            <a:ext cx="8077264" cy="280403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700" kern="0" spc="0" dirty="0" smtClean="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露台</a:t>
            </a:r>
            <a:r>
              <a:rPr lang="zh-CN" altLang="en-US" sz="1700" kern="0" spc="0"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雨篷、坡屋面等各部分的尺寸如图中所示。图中女儿墙厚度240mm，露台的结构标高为+16.500m。檐沟排水坡度1%，檐沟构造做法见建施19的檐沟详图。山墙封檐、块瓦屋面泛水、滴水线、出屋面门洞口构造等的做法见建施19的 6、7、9号详图。卫生间排风道出屋面的做法参见05J5-1中第28页的卫生间⑧自力式风帽出屋面做法。</a:t>
            </a:r>
          </a:p>
        </p:txBody>
      </p:sp>
      <p:pic>
        <p:nvPicPr>
          <p:cNvPr id="1027"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97095" y="2211981"/>
            <a:ext cx="7894637"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2"/>
            </p:custDataLst>
          </p:nvPr>
        </p:nvSpPr>
        <p:spPr>
          <a:xfrm>
            <a:off x="0" y="0"/>
            <a:ext cx="12192000" cy="6858000"/>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sp>
        <p:nvSpPr>
          <p:cNvPr id="52" name="等腰三角形 51"/>
          <p:cNvSpPr/>
          <p:nvPr>
            <p:custDataLst>
              <p:tags r:id="rId3"/>
            </p:custDataLst>
          </p:nvPr>
        </p:nvSpPr>
        <p:spPr>
          <a:xfrm rot="18491121">
            <a:off x="2955913" y="551593"/>
            <a:ext cx="453316" cy="39079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4" name="任意多边形: 形状 43"/>
          <p:cNvSpPr/>
          <p:nvPr>
            <p:custDataLst>
              <p:tags r:id="rId4"/>
            </p:custDataLst>
          </p:nvPr>
        </p:nvSpPr>
        <p:spPr>
          <a:xfrm>
            <a:off x="0" y="0"/>
            <a:ext cx="2977092" cy="2641354"/>
          </a:xfrm>
          <a:custGeom>
            <a:avLst/>
            <a:gdLst>
              <a:gd name="connsiteX0" fmla="*/ 1850739 w 2977092"/>
              <a:gd name="connsiteY0" fmla="*/ 0 h 2641354"/>
              <a:gd name="connsiteX1" fmla="*/ 2976103 w 2977092"/>
              <a:gd name="connsiteY1" fmla="*/ 0 h 2641354"/>
              <a:gd name="connsiteX2" fmla="*/ 2977092 w 2977092"/>
              <a:gd name="connsiteY2" fmla="*/ 19598 h 2641354"/>
              <a:gd name="connsiteX3" fmla="*/ 355336 w 2977092"/>
              <a:gd name="connsiteY3" fmla="*/ 2641354 h 2641354"/>
              <a:gd name="connsiteX4" fmla="*/ 87277 w 2977092"/>
              <a:gd name="connsiteY4" fmla="*/ 2627818 h 2641354"/>
              <a:gd name="connsiteX5" fmla="*/ 0 w 2977092"/>
              <a:gd name="connsiteY5" fmla="*/ 2614498 h 2641354"/>
              <a:gd name="connsiteX6" fmla="*/ 0 w 2977092"/>
              <a:gd name="connsiteY6" fmla="*/ 1471767 h 2641354"/>
              <a:gd name="connsiteX7" fmla="*/ 53761 w 2977092"/>
              <a:gd name="connsiteY7" fmla="*/ 1485590 h 2641354"/>
              <a:gd name="connsiteX8" fmla="*/ 355336 w 2977092"/>
              <a:gd name="connsiteY8" fmla="*/ 1515991 h 2641354"/>
              <a:gd name="connsiteX9" fmla="*/ 1851729 w 2977092"/>
              <a:gd name="connsiteY9" fmla="*/ 19598 h 26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7092" h="2641354">
                <a:moveTo>
                  <a:pt x="1850739" y="0"/>
                </a:moveTo>
                <a:lnTo>
                  <a:pt x="2976103" y="0"/>
                </a:lnTo>
                <a:lnTo>
                  <a:pt x="2977092" y="19598"/>
                </a:lnTo>
                <a:cubicBezTo>
                  <a:pt x="2977092" y="1467554"/>
                  <a:pt x="1803292" y="2641354"/>
                  <a:pt x="355336" y="2641354"/>
                </a:cubicBezTo>
                <a:cubicBezTo>
                  <a:pt x="264839" y="2641354"/>
                  <a:pt x="175412" y="2636769"/>
                  <a:pt x="87277" y="2627818"/>
                </a:cubicBezTo>
                <a:lnTo>
                  <a:pt x="0" y="2614498"/>
                </a:lnTo>
                <a:lnTo>
                  <a:pt x="0" y="1471767"/>
                </a:lnTo>
                <a:lnTo>
                  <a:pt x="53761" y="1485590"/>
                </a:lnTo>
                <a:cubicBezTo>
                  <a:pt x="151172" y="1505523"/>
                  <a:pt x="252032" y="1515991"/>
                  <a:pt x="355336" y="1515991"/>
                </a:cubicBezTo>
                <a:cubicBezTo>
                  <a:pt x="1181771" y="1515991"/>
                  <a:pt x="1851729" y="846033"/>
                  <a:pt x="1851729" y="19598"/>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9" name="任意多边形: 形状 38"/>
          <p:cNvSpPr/>
          <p:nvPr>
            <p:custDataLst>
              <p:tags r:id="rId5"/>
            </p:custDataLst>
          </p:nvPr>
        </p:nvSpPr>
        <p:spPr>
          <a:xfrm>
            <a:off x="10118737" y="4412046"/>
            <a:ext cx="2073263" cy="2445954"/>
          </a:xfrm>
          <a:custGeom>
            <a:avLst/>
            <a:gdLst>
              <a:gd name="connsiteX0" fmla="*/ 2057367 w 2073263"/>
              <a:gd name="connsiteY0" fmla="*/ 0 h 2445954"/>
              <a:gd name="connsiteX1" fmla="*/ 2073263 w 2073263"/>
              <a:gd name="connsiteY1" fmla="*/ 803 h 2445954"/>
              <a:gd name="connsiteX2" fmla="*/ 2073263 w 2073263"/>
              <a:gd name="connsiteY2" fmla="*/ 973979 h 2445954"/>
              <a:gd name="connsiteX3" fmla="*/ 2057367 w 2073263"/>
              <a:gd name="connsiteY3" fmla="*/ 973176 h 2445954"/>
              <a:gd name="connsiteX4" fmla="*/ 973176 w 2073263"/>
              <a:gd name="connsiteY4" fmla="*/ 2057367 h 2445954"/>
              <a:gd name="connsiteX5" fmla="*/ 995203 w 2073263"/>
              <a:gd name="connsiteY5" fmla="*/ 2275870 h 2445954"/>
              <a:gd name="connsiteX6" fmla="*/ 1048000 w 2073263"/>
              <a:gd name="connsiteY6" fmla="*/ 2445954 h 2445954"/>
              <a:gd name="connsiteX7" fmla="*/ 39173 w 2073263"/>
              <a:gd name="connsiteY7" fmla="*/ 2445954 h 2445954"/>
              <a:gd name="connsiteX8" fmla="*/ 0 w 2073263"/>
              <a:gd name="connsiteY8" fmla="*/ 2057367 h 2445954"/>
              <a:gd name="connsiteX9" fmla="*/ 2057367 w 2073263"/>
              <a:gd name="connsiteY9" fmla="*/ 0 h 24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3263" h="2445954">
                <a:moveTo>
                  <a:pt x="2057367" y="0"/>
                </a:moveTo>
                <a:lnTo>
                  <a:pt x="2073263" y="803"/>
                </a:lnTo>
                <a:lnTo>
                  <a:pt x="2073263" y="973979"/>
                </a:lnTo>
                <a:lnTo>
                  <a:pt x="2057367" y="973176"/>
                </a:lnTo>
                <a:cubicBezTo>
                  <a:pt x="1458585" y="973176"/>
                  <a:pt x="973176" y="1458585"/>
                  <a:pt x="973176" y="2057367"/>
                </a:cubicBezTo>
                <a:cubicBezTo>
                  <a:pt x="973176" y="2132215"/>
                  <a:pt x="980760" y="2205291"/>
                  <a:pt x="995203" y="2275870"/>
                </a:cubicBezTo>
                <a:lnTo>
                  <a:pt x="1048000" y="2445954"/>
                </a:lnTo>
                <a:lnTo>
                  <a:pt x="39173" y="2445954"/>
                </a:lnTo>
                <a:lnTo>
                  <a:pt x="0" y="2057367"/>
                </a:lnTo>
                <a:cubicBezTo>
                  <a:pt x="0" y="921116"/>
                  <a:pt x="921115" y="0"/>
                  <a:pt x="2057367" y="0"/>
                </a:cubicBez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chemeClr val="bg1"/>
              </a:solidFill>
              <a:latin typeface="+mn-ea"/>
            </a:endParaRPr>
          </a:p>
        </p:txBody>
      </p:sp>
      <p:sp>
        <p:nvSpPr>
          <p:cNvPr id="47" name="椭圆 46"/>
          <p:cNvSpPr/>
          <p:nvPr>
            <p:custDataLst>
              <p:tags r:id="rId6"/>
            </p:custDataLst>
          </p:nvPr>
        </p:nvSpPr>
        <p:spPr>
          <a:xfrm>
            <a:off x="9921433" y="3758859"/>
            <a:ext cx="1514300" cy="15143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7" name="任意多边形: 形状 36"/>
          <p:cNvSpPr/>
          <p:nvPr>
            <p:custDataLst>
              <p:tags r:id="rId7"/>
            </p:custDataLst>
          </p:nvPr>
        </p:nvSpPr>
        <p:spPr>
          <a:xfrm>
            <a:off x="2038529" y="1054555"/>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6" name="任意多边形: 形状 35"/>
          <p:cNvSpPr/>
          <p:nvPr>
            <p:custDataLst>
              <p:tags r:id="rId8"/>
            </p:custDataLst>
          </p:nvPr>
        </p:nvSpPr>
        <p:spPr>
          <a:xfrm>
            <a:off x="1873250" y="917479"/>
            <a:ext cx="8445500" cy="5243512"/>
          </a:xfrm>
          <a:custGeom>
            <a:avLst/>
            <a:gdLst>
              <a:gd name="connsiteX0" fmla="*/ 0 w 8445500"/>
              <a:gd name="connsiteY0" fmla="*/ 0 h 5243512"/>
              <a:gd name="connsiteX1" fmla="*/ 8445500 w 8445500"/>
              <a:gd name="connsiteY1" fmla="*/ 0 h 5243512"/>
              <a:gd name="connsiteX2" fmla="*/ 8445500 w 8445500"/>
              <a:gd name="connsiteY2" fmla="*/ 4705350 h 5243512"/>
              <a:gd name="connsiteX3" fmla="*/ 1382307 w 8445500"/>
              <a:gd name="connsiteY3" fmla="*/ 4705350 h 5243512"/>
              <a:gd name="connsiteX4" fmla="*/ 844145 w 8445500"/>
              <a:gd name="connsiteY4" fmla="*/ 5243512 h 5243512"/>
              <a:gd name="connsiteX5" fmla="*/ 305983 w 8445500"/>
              <a:gd name="connsiteY5" fmla="*/ 4705350 h 5243512"/>
              <a:gd name="connsiteX6" fmla="*/ 301246 w 8445500"/>
              <a:gd name="connsiteY6" fmla="*/ 4705350 h 5243512"/>
              <a:gd name="connsiteX7" fmla="*/ 0 w 8445500"/>
              <a:gd name="connsiteY7" fmla="*/ 4404104 h 524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500" h="5243512">
                <a:moveTo>
                  <a:pt x="0" y="0"/>
                </a:moveTo>
                <a:lnTo>
                  <a:pt x="8445500" y="0"/>
                </a:lnTo>
                <a:lnTo>
                  <a:pt x="8445500" y="4705350"/>
                </a:lnTo>
                <a:lnTo>
                  <a:pt x="1382307" y="4705350"/>
                </a:lnTo>
                <a:lnTo>
                  <a:pt x="844145" y="5243512"/>
                </a:lnTo>
                <a:lnTo>
                  <a:pt x="305983" y="4705350"/>
                </a:lnTo>
                <a:lnTo>
                  <a:pt x="301246" y="4705350"/>
                </a:lnTo>
                <a:lnTo>
                  <a:pt x="0" y="440410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27" name="组合 26"/>
          <p:cNvGrpSpPr/>
          <p:nvPr>
            <p:custDataLst>
              <p:tags r:id="rId9"/>
            </p:custDataLst>
          </p:nvPr>
        </p:nvGrpSpPr>
        <p:grpSpPr>
          <a:xfrm>
            <a:off x="8933479" y="697009"/>
            <a:ext cx="974314" cy="562692"/>
            <a:chOff x="7246094" y="594777"/>
            <a:chExt cx="974314" cy="562692"/>
          </a:xfrm>
          <a:solidFill>
            <a:schemeClr val="accent1">
              <a:lumMod val="60000"/>
              <a:lumOff val="40000"/>
            </a:schemeClr>
          </a:solidFill>
        </p:grpSpPr>
        <p:sp>
          <p:nvSpPr>
            <p:cNvPr id="28" name="任意多边形: 形状 27"/>
            <p:cNvSpPr/>
            <p:nvPr>
              <p:custDataLst>
                <p:tags r:id="rId16"/>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任意多边形: 形状 28"/>
            <p:cNvSpPr/>
            <p:nvPr>
              <p:custDataLst>
                <p:tags r:id="rId17"/>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45" name="椭圆 44"/>
          <p:cNvSpPr/>
          <p:nvPr>
            <p:custDataLst>
              <p:tags r:id="rId10"/>
            </p:custDataLst>
          </p:nvPr>
        </p:nvSpPr>
        <p:spPr>
          <a:xfrm>
            <a:off x="695459" y="2369713"/>
            <a:ext cx="669702" cy="6697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6" name="椭圆 45"/>
          <p:cNvSpPr/>
          <p:nvPr>
            <p:custDataLst>
              <p:tags r:id="rId11"/>
            </p:custDataLst>
          </p:nvPr>
        </p:nvSpPr>
        <p:spPr>
          <a:xfrm>
            <a:off x="476518" y="3232597"/>
            <a:ext cx="196403" cy="19640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48" name="椭圆 47"/>
          <p:cNvSpPr/>
          <p:nvPr>
            <p:custDataLst>
              <p:tags r:id="rId12"/>
            </p:custDataLst>
          </p:nvPr>
        </p:nvSpPr>
        <p:spPr>
          <a:xfrm>
            <a:off x="10883536" y="3262836"/>
            <a:ext cx="332330" cy="3323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1" name="椭圆 50"/>
          <p:cNvSpPr/>
          <p:nvPr>
            <p:custDataLst>
              <p:tags r:id="rId13"/>
            </p:custDataLst>
          </p:nvPr>
        </p:nvSpPr>
        <p:spPr>
          <a:xfrm>
            <a:off x="11294772" y="3134396"/>
            <a:ext cx="155323" cy="1497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 name="矩形 1"/>
          <p:cNvSpPr/>
          <p:nvPr>
            <p:custDataLst>
              <p:tags r:id="rId14"/>
            </p:custDataLst>
          </p:nvPr>
        </p:nvSpPr>
        <p:spPr>
          <a:xfrm>
            <a:off x="3738880" y="1962150"/>
            <a:ext cx="5448300" cy="523240"/>
          </a:xfrm>
          <a:prstGeom prst="rect">
            <a:avLst/>
          </a:prstGeom>
        </p:spPr>
        <p:txBody>
          <a:bodyPr wrap="square">
            <a:normAutofit fontScale="97500"/>
          </a:bodyPr>
          <a:lstStyle/>
          <a:p>
            <a:pPr marL="0" indent="0" algn="l" fontAlgn="ctr">
              <a:lnSpc>
                <a:spcPct val="100000"/>
              </a:lnSpc>
              <a:spcBef>
                <a:spcPts val="1000"/>
              </a:spcBef>
              <a:spcAft>
                <a:spcPts val="0"/>
              </a:spcAft>
              <a:buClr>
                <a:schemeClr val="tx2">
                  <a:lumMod val="75000"/>
                </a:schemeClr>
              </a:buClr>
              <a:buSzPct val="130000"/>
              <a:buNone/>
            </a:pPr>
            <a:r>
              <a:rPr lang="zh-CN" altLang="en-US" sz="2800" b="1" dirty="0">
                <a:solidFill>
                  <a:schemeClr val="accent1"/>
                </a:solidFill>
                <a:latin typeface="Arial" panose="020B0604020202020204" pitchFamily="34" charset="0"/>
                <a:ea typeface="微软雅黑" panose="020B0503020204020204" pitchFamily="34" charset="-122"/>
              </a:rPr>
              <a:t>屋顶的作用</a:t>
            </a:r>
          </a:p>
        </p:txBody>
      </p:sp>
      <p:sp>
        <p:nvSpPr>
          <p:cNvPr id="19" name="文本框 18"/>
          <p:cNvSpPr txBox="1"/>
          <p:nvPr>
            <p:custDataLst>
              <p:tags r:id="rId15"/>
            </p:custDataLst>
          </p:nvPr>
        </p:nvSpPr>
        <p:spPr>
          <a:xfrm>
            <a:off x="3729990" y="2757170"/>
            <a:ext cx="5457190" cy="1942465"/>
          </a:xfrm>
          <a:prstGeom prst="rect">
            <a:avLst/>
          </a:prstGeom>
          <a:noFill/>
        </p:spPr>
        <p:txBody>
          <a:bodyPr wrap="square" lIns="90170" tIns="46990" rIns="90170" bIns="46990" rtlCol="0">
            <a:normAutofit lnSpcReduction="10000"/>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rPr>
              <a:t>屋顶的首要功能是围护，抵御自然界的风、雨、雪、霜、太阳辐射、气温变化和其他不利因素；其次，屋顶还承受着屋面的一切荷载，而且对屋面板起着水平方向的拉结作用，提高了房屋的整体刚度。同时，屋顶是建筑物的重要组成部分，在建筑的外部造型上起着丰富立面、美化立面的效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3"/>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chemeClr val="lt1"/>
              </a:solidFill>
              <a:latin typeface="Arial" panose="020B0604020202020204" pitchFamily="34" charset="0"/>
              <a:ea typeface="微软雅黑" panose="020B0503020204020204" pitchFamily="3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12" name="任意多边形: 形状 11"/>
          <p:cNvSpPr>
            <a:spLocks noChangeAspect="1"/>
          </p:cNvSpPr>
          <p:nvPr>
            <p:custDataLst>
              <p:tags r:id="rId7"/>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13" name="任意多边形: 形状 12"/>
          <p:cNvSpPr>
            <a:spLocks noChangeAspect="1"/>
          </p:cNvSpPr>
          <p:nvPr>
            <p:custDataLst>
              <p:tags r:id="rId8"/>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9"/>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Clr>
                <a:schemeClr val="accent2"/>
              </a:buClr>
              <a:buSzPct val="100000"/>
              <a:buFont typeface="WPS-Bullets" pitchFamily="2" charset="0"/>
              <a:buNone/>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在进行屋顶平面图的阅读时，应重点了解以下几个方面的信息：</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屋顶平面图的定位轴线编号、总体尺寸及各分部尺寸等。</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屋顶的平面形状和尺寸大小，屋檐的挑出尺寸，女儿墙的位置和厚度等。</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屋面排水方式、排水分区、排水方向、屋面坡度等情况和雨水管的位置、间距及（总）根数等。</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突出屋面的楼梯间、水箱间、烟囱、通风道等的具体位置和尺寸及相关具体做法。</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屋顶或屋面的泛水、檐口、雨水口和天沟等细部构造的有关索引图集及做法。</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屋顶或屋面的保温、隔热以及防水构造。</a:t>
            </a:r>
          </a:p>
          <a:p>
            <a:pPr marL="714375" lvl="1" indent="-352425" algn="l" fontAlgn="ctr">
              <a:lnSpc>
                <a:spcPct val="120000"/>
              </a:lnSpc>
              <a:spcBef>
                <a:spcPts val="0"/>
              </a:spcBef>
              <a:spcAft>
                <a:spcPts val="0"/>
              </a:spcAft>
              <a:buClr>
                <a:schemeClr val="tx1">
                  <a:lumMod val="75000"/>
                  <a:lumOff val="25000"/>
                </a:schemeClr>
              </a:buClr>
              <a:buSzPct val="90000"/>
              <a:buFont typeface="Wingdings" panose="05000000000000000000" pitchFamily="2" charset="2"/>
              <a:buChar char="l"/>
              <a:tabLst>
                <a:tab pos="355600" algn="l"/>
              </a:tabLst>
            </a:pPr>
            <a:r>
              <a:rPr lang="zh-CN" altLang="en-US" sz="2000" spc="150" dirty="0">
                <a:solidFill>
                  <a:schemeClr val="tx1">
                    <a:lumMod val="75000"/>
                    <a:lumOff val="25000"/>
                  </a:schemeClr>
                </a:solidFill>
                <a:latin typeface="Arial" panose="020B0604020202020204" pitchFamily="34" charset="0"/>
                <a:ea typeface="微软雅黑" panose="020B0503020204020204" pitchFamily="34" charset="-122"/>
              </a:rPr>
              <a:t>文字说明中传达的其他信息。</a:t>
            </a:r>
          </a:p>
        </p:txBody>
      </p:sp>
      <p:sp>
        <p:nvSpPr>
          <p:cNvPr id="94" name="文本框 93"/>
          <p:cNvSpPr txBox="1"/>
          <p:nvPr>
            <p:custDataLst>
              <p:tags r:id="rId10"/>
            </p:custDataLst>
          </p:nvPr>
        </p:nvSpPr>
        <p:spPr>
          <a:xfrm>
            <a:off x="549910" y="645795"/>
            <a:ext cx="9982200" cy="629920"/>
          </a:xfrm>
          <a:prstGeom prst="rect">
            <a:avLst/>
          </a:prstGeom>
          <a:noFill/>
        </p:spPr>
        <p:txBody>
          <a:bodyPr wrap="square" lIns="90000" tIns="46800" rIns="90000" bIns="46800" rtlCol="0">
            <a:normAutofit fontScale="92500" lnSpcReduction="10000"/>
          </a:bodyPr>
          <a:lstStyle/>
          <a:p>
            <a:pPr marL="0" indent="0" algn="l">
              <a:lnSpc>
                <a:spcPct val="120000"/>
              </a:lnSpc>
              <a:spcBef>
                <a:spcPts val="300"/>
              </a:spcBef>
              <a:spcAft>
                <a:spcPts val="300"/>
              </a:spcAft>
              <a:buSzPct val="100000"/>
              <a:buNone/>
            </a:pPr>
            <a:r>
              <a:rPr lang="zh-CN" altLang="en-US" sz="3400" b="1" spc="300" dirty="0">
                <a:solidFill>
                  <a:schemeClr val="accent1"/>
                </a:solidFill>
                <a:latin typeface="Arial" panose="020B0604020202020204" pitchFamily="34" charset="0"/>
                <a:ea typeface="微软雅黑" panose="020B0503020204020204" pitchFamily="34" charset="-122"/>
                <a:sym typeface="思源黑体" panose="020B0400000000000000" pitchFamily="34" charset="-122"/>
              </a:rPr>
              <a:t>知识准备</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3"/>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6"/>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7"/>
            </p:custDataLst>
          </p:nvPr>
        </p:nvCxnSpPr>
        <p:spPr>
          <a:xfrm>
            <a:off x="2247932" y="2679153"/>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8"/>
            </p:custDataLst>
          </p:nvPr>
        </p:nvSpPr>
        <p:spPr>
          <a:xfrm>
            <a:off x="1981200" y="1684759"/>
            <a:ext cx="8077264" cy="689609"/>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mn-ea"/>
              </a:rPr>
              <a:t>屋顶平面图的绘制</a:t>
            </a:r>
          </a:p>
        </p:txBody>
      </p:sp>
      <p:sp>
        <p:nvSpPr>
          <p:cNvPr id="11" name="Title 6"/>
          <p:cNvSpPr txBox="1"/>
          <p:nvPr>
            <p:custDataLst>
              <p:tags r:id="rId9"/>
            </p:custDataLst>
          </p:nvPr>
        </p:nvSpPr>
        <p:spPr>
          <a:xfrm>
            <a:off x="1981200" y="2978681"/>
            <a:ext cx="8077264" cy="2194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屋顶平面图是表明屋面排水情况和突出屋面构造位置的图样，是进行屋面工程施工的重要依据。屋顶平面图是用一水平面向下作正投影而得到的水平投影图，主要反映屋顶的形状、尺寸以及突出屋面的楼梯间、水箱间、烟囱、通风道等内容，表示屋面的排水分区、排水方向、屋面坡度和雨水管等情况，并详细说明屋面的泛水、檐口、雨水口和天沟、保温、隔热以及防水构造等。</a:t>
            </a:r>
          </a:p>
        </p:txBody>
      </p:sp>
    </p:spTree>
    <p:custDataLst>
      <p:tags r:id="rId1"/>
    </p:custData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3"/>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4"/>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5"/>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6"/>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7"/>
            </p:custDataLst>
          </p:nvPr>
        </p:nvSpPr>
        <p:spPr>
          <a:xfrm>
            <a:off x="609600" y="1219200"/>
            <a:ext cx="2590800" cy="1371600"/>
          </a:xfrm>
          <a:prstGeom prst="rect">
            <a:avLst/>
          </a:prstGeom>
          <a:noFill/>
        </p:spPr>
        <p:txBody>
          <a:bodyPr wrap="square" lIns="63500" tIns="25400" rIns="63500" bIns="25400" rtlCol="0" anchor="t" anchorCtr="0">
            <a:norm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pitchFamily="34" charset="-122"/>
                <a:ea typeface="微软雅黑" panose="020B0503020204020204" pitchFamily="34" charset="-122"/>
                <a:sym typeface="思源黑体" panose="020B0400000000000000" pitchFamily="34" charset="-122"/>
              </a:rPr>
              <a:t>屋顶平面图的绘制</a:t>
            </a:r>
          </a:p>
        </p:txBody>
      </p:sp>
      <p:sp>
        <p:nvSpPr>
          <p:cNvPr id="11" name="Title 6"/>
          <p:cNvSpPr txBox="1"/>
          <p:nvPr>
            <p:custDataLst>
              <p:tags r:id="rId8"/>
            </p:custDataLst>
          </p:nvPr>
        </p:nvSpPr>
        <p:spPr>
          <a:xfrm>
            <a:off x="3958896" y="762120"/>
            <a:ext cx="7318704" cy="51814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1】读图。收集阅读有关的文件资料，对所绘图样的内容及要求进行了解，在绘图之前做到心中有数。</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2】画出与建筑平面图相一致的定位轴线。</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3】画出屋顶的形状和尺寸，屋檐的挑出尺寸，女儿墙的位置和厚度等。</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4】画出屋面排水分区、排水方向、屋面坡度等情况和雨水管的位置、间距及根数等。</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5】画出突出屋面的楼梯间、水箱间、烟囱、通风道等。对于设有屋顶花园或屋顶构架等附属物的，应单独绘制相关施工图纸。</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 6】标注屋顶或屋面的泛水、檐口、雨水口和天沟等细部构造的有关索引。</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【步骤7】标注屋顶或屋面的保温、隔热以及防水构造。</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【步骤8】标注轴线编号、各部分尺寸等。</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【步骤9】书写必要的文字说明。</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blipFill dpi="0" rotWithShape="1">
            <a:blip r:embed="rId3"/>
            <a:srcRect/>
            <a:stretch>
              <a:fillRect t="-16671" b="-166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0" y="0"/>
            <a:ext cx="12192000" cy="6858000"/>
          </a:xfrm>
          <a:prstGeom prst="rect">
            <a:avLst/>
          </a:prstGeom>
          <a:solidFill>
            <a:schemeClr val="tx1">
              <a:alpha val="49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754425"/>
            <a:ext cx="12192000" cy="239137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259"/>
          <p:cNvSpPr>
            <a:spLocks noChangeArrowheads="1"/>
          </p:cNvSpPr>
          <p:nvPr/>
        </p:nvSpPr>
        <p:spPr bwMode="auto">
          <a:xfrm>
            <a:off x="1536010" y="4396398"/>
            <a:ext cx="9119981"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a:solidFill>
                  <a:schemeClr val="bg1"/>
                </a:solidFill>
                <a:latin typeface="+mn-lt"/>
                <a:ea typeface="+mn-ea"/>
                <a:cs typeface="+mn-ea"/>
                <a:sym typeface="+mn-lt"/>
              </a:rPr>
              <a:t>感谢你的观看！</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3627503" y="659423"/>
            <a:ext cx="4936992" cy="738554"/>
          </a:xfrm>
          <a:prstGeom prst="rect">
            <a:avLst/>
          </a:prstGeom>
          <a:noFill/>
        </p:spPr>
        <p:txBody>
          <a:bodyPr wrap="square" rtlCol="0" anchor="ctr" anchorCtr="0">
            <a:normAutofit lnSpcReduction="10000"/>
          </a:bodyPr>
          <a:lstStyle/>
          <a:p>
            <a:pPr algn="ctr">
              <a:lnSpc>
                <a:spcPct val="120000"/>
              </a:lnSpc>
            </a:pPr>
            <a:r>
              <a:rPr lang="zh-CN" altLang="en-US" sz="3600" b="1" spc="300">
                <a:latin typeface="Arial" panose="020B0604020202020204" pitchFamily="34" charset="0"/>
                <a:ea typeface="微软雅黑" panose="020B0503020204020204" pitchFamily="34" charset="-122"/>
                <a:sym typeface="Arial" panose="020B0604020202020204" pitchFamily="34" charset="0"/>
              </a:rPr>
              <a:t>屋顶的类型</a:t>
            </a:r>
          </a:p>
        </p:txBody>
      </p:sp>
      <p:sp>
        <p:nvSpPr>
          <p:cNvPr id="65" name="Shape 8696"/>
          <p:cNvSpPr/>
          <p:nvPr>
            <p:custDataLst>
              <p:tags r:id="rId3"/>
            </p:custDataLst>
          </p:nvPr>
        </p:nvSpPr>
        <p:spPr>
          <a:xfrm>
            <a:off x="3909795" y="3280689"/>
            <a:ext cx="1555165" cy="738554"/>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68" name="Shape 8699"/>
          <p:cNvSpPr/>
          <p:nvPr>
            <p:custDataLst>
              <p:tags r:id="rId4"/>
            </p:custDataLst>
          </p:nvPr>
        </p:nvSpPr>
        <p:spPr>
          <a:xfrm rot="1607237">
            <a:off x="7479540" y="3646579"/>
            <a:ext cx="851076" cy="6065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ysClr val="windowText" lastClr="000000">
                <a:lumMod val="65000"/>
                <a:lumOff val="35000"/>
              </a:sysClr>
            </a:solidFill>
            <a:miter lim="400000"/>
            <a:headEnd type="triangle"/>
            <a:tailEnd type="oval"/>
          </a:ln>
        </p:spPr>
        <p:txBody>
          <a:bodyPr/>
          <a:lstStyle/>
          <a:p>
            <a:endParaRPr sz="175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custDataLst>
              <p:tags r:id="rId5"/>
            </p:custDataLst>
          </p:nvPr>
        </p:nvSpPr>
        <p:spPr>
          <a:xfrm>
            <a:off x="3575648" y="839316"/>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6"/>
            </p:custDataLst>
          </p:nvPr>
        </p:nvSpPr>
        <p:spPr>
          <a:xfrm>
            <a:off x="3433101" y="965660"/>
            <a:ext cx="5010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7"/>
            </p:custDataLst>
          </p:nvPr>
        </p:nvSpPr>
        <p:spPr>
          <a:xfrm>
            <a:off x="3287370" y="1082342"/>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8"/>
            </p:custDataLst>
          </p:nvPr>
        </p:nvSpPr>
        <p:spPr>
          <a:xfrm>
            <a:off x="8564495" y="839315"/>
            <a:ext cx="51855" cy="402569"/>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9"/>
            </p:custDataLst>
          </p:nvPr>
        </p:nvSpPr>
        <p:spPr>
          <a:xfrm>
            <a:off x="8710226" y="965659"/>
            <a:ext cx="49922" cy="276225"/>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0"/>
            </p:custDataLst>
          </p:nvPr>
        </p:nvSpPr>
        <p:spPr>
          <a:xfrm>
            <a:off x="8852773" y="1082341"/>
            <a:ext cx="51855" cy="159543"/>
          </a:xfrm>
          <a:prstGeom prst="rect">
            <a:avLst/>
          </a:prstGeom>
          <a:solidFill>
            <a:sysClr val="window" lastClr="FFFFFF">
              <a:lumMod val="6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Text" lastClr="000000">
                  <a:lumMod val="50000"/>
                  <a:lumOff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custDataLst>
              <p:tags r:id="rId11"/>
            </p:custDataLst>
          </p:nvPr>
        </p:nvSpPr>
        <p:spPr>
          <a:xfrm>
            <a:off x="181610" y="3425190"/>
            <a:ext cx="3420745" cy="414655"/>
          </a:xfrm>
          <a:prstGeom prst="rect">
            <a:avLst/>
          </a:prstGeom>
          <a:noFill/>
        </p:spPr>
        <p:txBody>
          <a:bodyPr wrap="square" bIns="0" rtlCol="0" anchor="b" anchorCtr="0">
            <a:spAutoFit/>
          </a:bodyPr>
          <a:lstStyle/>
          <a:p>
            <a:pPr algn="r">
              <a:lnSpc>
                <a:spcPct val="120000"/>
              </a:lnSpc>
            </a:pPr>
            <a:r>
              <a:rPr lang="zh-CN" altLang="en-US" sz="2000" b="1" spc="300">
                <a:solidFill>
                  <a:srgbClr val="F87616"/>
                </a:solidFill>
                <a:latin typeface="Arial" panose="020B0604020202020204" pitchFamily="34" charset="0"/>
                <a:ea typeface="微软雅黑" panose="020B0503020204020204" pitchFamily="34" charset="-122"/>
                <a:sym typeface="Arial" panose="020B0604020202020204" pitchFamily="34" charset="0"/>
              </a:rPr>
              <a:t>（1）屋顶按功能的不同</a:t>
            </a:r>
          </a:p>
        </p:txBody>
      </p:sp>
      <p:sp>
        <p:nvSpPr>
          <p:cNvPr id="46" name="文本框 18"/>
          <p:cNvSpPr txBox="1"/>
          <p:nvPr>
            <p:custDataLst>
              <p:tags r:id="rId12"/>
            </p:custDataLst>
          </p:nvPr>
        </p:nvSpPr>
        <p:spPr>
          <a:xfrm>
            <a:off x="1022470" y="3864057"/>
            <a:ext cx="2580163" cy="82105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可分为保温屋顶、隔热屋顶、采光屋顶、蓄水屋顶及上人</a:t>
            </a:r>
          </a:p>
          <a:p>
            <a:pPr algn="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屋顶等。</a:t>
            </a:r>
          </a:p>
        </p:txBody>
      </p:sp>
      <p:sp>
        <p:nvSpPr>
          <p:cNvPr id="63" name="文本框 62"/>
          <p:cNvSpPr txBox="1"/>
          <p:nvPr>
            <p:custDataLst>
              <p:tags r:id="rId13"/>
            </p:custDataLst>
          </p:nvPr>
        </p:nvSpPr>
        <p:spPr>
          <a:xfrm>
            <a:off x="8589367" y="3055789"/>
            <a:ext cx="2580163" cy="784225"/>
          </a:xfrm>
          <a:prstGeom prst="rect">
            <a:avLst/>
          </a:prstGeom>
          <a:noFill/>
        </p:spPr>
        <p:txBody>
          <a:bodyPr wrap="square" bIns="0" rtlCol="0" anchor="b" anchorCtr="0">
            <a:spAutoFit/>
          </a:bodyPr>
          <a:lstStyle/>
          <a:p>
            <a:pPr>
              <a:lnSpc>
                <a:spcPct val="120000"/>
              </a:lnSpc>
            </a:pPr>
            <a:r>
              <a:rPr lang="zh-CN" altLang="en-US" sz="2000" b="1" spc="300">
                <a:solidFill>
                  <a:srgbClr val="00B050"/>
                </a:solidFill>
                <a:latin typeface="Arial" panose="020B0604020202020204" pitchFamily="34" charset="0"/>
                <a:ea typeface="微软雅黑" panose="020B0503020204020204" pitchFamily="34" charset="-122"/>
                <a:sym typeface="Arial" panose="020B0604020202020204" pitchFamily="34" charset="0"/>
              </a:rPr>
              <a:t>（2）按屋面坡度及结构选型的不同</a:t>
            </a:r>
          </a:p>
        </p:txBody>
      </p:sp>
      <p:sp>
        <p:nvSpPr>
          <p:cNvPr id="64" name="文本框 18"/>
          <p:cNvSpPr txBox="1"/>
          <p:nvPr>
            <p:custDataLst>
              <p:tags r:id="rId14"/>
            </p:custDataLst>
          </p:nvPr>
        </p:nvSpPr>
        <p:spPr>
          <a:xfrm>
            <a:off x="8589645" y="3863975"/>
            <a:ext cx="2813685" cy="56261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可分为平屋顶、坡屋顶及其他形式的屋顶三大类。</a:t>
            </a:r>
          </a:p>
        </p:txBody>
      </p:sp>
      <p:sp>
        <p:nvSpPr>
          <p:cNvPr id="29" name="Shape 8683"/>
          <p:cNvSpPr/>
          <p:nvPr>
            <p:custDataLst>
              <p:tags r:id="rId15"/>
            </p:custDataLst>
          </p:nvPr>
        </p:nvSpPr>
        <p:spPr>
          <a:xfrm>
            <a:off x="5603791" y="3932158"/>
            <a:ext cx="1123249" cy="1937197"/>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chemeClr val="accent2">
              <a:lumMod val="50000"/>
            </a:schemeClr>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19" name="Shape 8684"/>
          <p:cNvSpPr/>
          <p:nvPr>
            <p:custDataLst>
              <p:tags r:id="rId16"/>
            </p:custDataLst>
          </p:nvPr>
        </p:nvSpPr>
        <p:spPr>
          <a:xfrm>
            <a:off x="5203254" y="2145447"/>
            <a:ext cx="1903742" cy="1903744"/>
          </a:xfrm>
          <a:prstGeom prst="ellipse">
            <a:avLst/>
          </a:prstGeom>
          <a:solidFill>
            <a:schemeClr val="accent2"/>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
        <p:nvSpPr>
          <p:cNvPr id="20" name="Shape 8685"/>
          <p:cNvSpPr/>
          <p:nvPr>
            <p:custDataLst>
              <p:tags r:id="rId17"/>
            </p:custDataLst>
          </p:nvPr>
        </p:nvSpPr>
        <p:spPr>
          <a:xfrm>
            <a:off x="6462262" y="3082797"/>
            <a:ext cx="1480945" cy="1480941"/>
          </a:xfrm>
          <a:prstGeom prst="ellipse">
            <a:avLst/>
          </a:prstGeom>
          <a:solidFill>
            <a:srgbClr val="92D050"/>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a:ea typeface="Helvetica Light"/>
                <a:cs typeface="Helvetica Light"/>
                <a:sym typeface="Helvetica Light"/>
              </a:defRPr>
            </a:pPr>
            <a:endParaRPr sz="16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2"/>
          <p:cNvSpPr/>
          <p:nvPr/>
        </p:nvSpPr>
        <p:spPr>
          <a:xfrm>
            <a:off x="907829" y="37720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3" name="Rounded Rectangle 10"/>
          <p:cNvSpPr/>
          <p:nvPr/>
        </p:nvSpPr>
        <p:spPr>
          <a:xfrm>
            <a:off x="2831363" y="377204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4" name="Rounded Rectangle 17"/>
          <p:cNvSpPr/>
          <p:nvPr/>
        </p:nvSpPr>
        <p:spPr>
          <a:xfrm>
            <a:off x="4754899" y="37720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5" name="Rounded Rectangle 23"/>
          <p:cNvSpPr/>
          <p:nvPr/>
        </p:nvSpPr>
        <p:spPr>
          <a:xfrm>
            <a:off x="6678434" y="3772040"/>
            <a:ext cx="2359684" cy="412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26" name="Rounded Rectangle 28"/>
          <p:cNvSpPr/>
          <p:nvPr/>
        </p:nvSpPr>
        <p:spPr>
          <a:xfrm>
            <a:off x="8601972" y="3772040"/>
            <a:ext cx="2359684" cy="412009"/>
          </a:xfrm>
          <a:prstGeom prst="roundRect">
            <a:avLst>
              <a:gd name="adj" fmla="val 50000"/>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cxnSp>
        <p:nvCxnSpPr>
          <p:cNvPr id="27" name="Straight Connector 5"/>
          <p:cNvCxnSpPr/>
          <p:nvPr/>
        </p:nvCxnSpPr>
        <p:spPr>
          <a:xfrm flipV="1">
            <a:off x="1114929" y="2729730"/>
            <a:ext cx="0" cy="1106102"/>
          </a:xfrm>
          <a:prstGeom prst="line">
            <a:avLst/>
          </a:prstGeom>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28" name="Oval 6"/>
          <p:cNvSpPr/>
          <p:nvPr/>
        </p:nvSpPr>
        <p:spPr>
          <a:xfrm>
            <a:off x="784635" y="20710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29" name="Oval 33"/>
          <p:cNvSpPr/>
          <p:nvPr/>
        </p:nvSpPr>
        <p:spPr>
          <a:xfrm>
            <a:off x="995613" y="38469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0" name="Straight Connector 13"/>
          <p:cNvCxnSpPr/>
          <p:nvPr/>
        </p:nvCxnSpPr>
        <p:spPr>
          <a:xfrm flipV="1">
            <a:off x="3054339" y="4109138"/>
            <a:ext cx="0" cy="11061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Oval 14"/>
          <p:cNvSpPr/>
          <p:nvPr/>
        </p:nvSpPr>
        <p:spPr>
          <a:xfrm>
            <a:off x="2708171" y="520090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2" name="Oval 34"/>
          <p:cNvSpPr/>
          <p:nvPr/>
        </p:nvSpPr>
        <p:spPr>
          <a:xfrm>
            <a:off x="2919149" y="384695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3" name="Straight Connector 20"/>
          <p:cNvCxnSpPr/>
          <p:nvPr/>
        </p:nvCxnSpPr>
        <p:spPr>
          <a:xfrm flipV="1">
            <a:off x="4977875" y="272973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34" name="Oval 21"/>
          <p:cNvSpPr/>
          <p:nvPr/>
        </p:nvSpPr>
        <p:spPr>
          <a:xfrm>
            <a:off x="4631706" y="20710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35" name="Oval 35"/>
          <p:cNvSpPr/>
          <p:nvPr/>
        </p:nvSpPr>
        <p:spPr>
          <a:xfrm>
            <a:off x="4842684" y="38469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6" name="Straight Connector 25"/>
          <p:cNvCxnSpPr/>
          <p:nvPr/>
        </p:nvCxnSpPr>
        <p:spPr>
          <a:xfrm flipV="1">
            <a:off x="6901410" y="4109138"/>
            <a:ext cx="0" cy="1106102"/>
          </a:xfrm>
          <a:prstGeom prst="line">
            <a:avLst/>
          </a:prstGeom>
          <a:solidFill>
            <a:srgbClr val="6096E6"/>
          </a:solid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Oval 26"/>
          <p:cNvSpPr/>
          <p:nvPr/>
        </p:nvSpPr>
        <p:spPr>
          <a:xfrm>
            <a:off x="6555240" y="5200902"/>
            <a:ext cx="684145" cy="68414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38" name="Oval 36"/>
          <p:cNvSpPr/>
          <p:nvPr/>
        </p:nvSpPr>
        <p:spPr>
          <a:xfrm>
            <a:off x="6766219" y="3846951"/>
            <a:ext cx="262187" cy="262186"/>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cxnSp>
        <p:nvCxnSpPr>
          <p:cNvPr id="39" name="Straight Connector 31"/>
          <p:cNvCxnSpPr/>
          <p:nvPr/>
        </p:nvCxnSpPr>
        <p:spPr>
          <a:xfrm flipV="1">
            <a:off x="8824948" y="2729730"/>
            <a:ext cx="0" cy="1106102"/>
          </a:xfrm>
          <a:prstGeom prst="line">
            <a:avLst/>
          </a:prstGeom>
          <a:solidFill>
            <a:srgbClr val="244E8A"/>
          </a:solidFill>
          <a:ln w="38100">
            <a:solidFill>
              <a:srgbClr val="F87616"/>
            </a:solidFill>
          </a:ln>
        </p:spPr>
        <p:style>
          <a:lnRef idx="1">
            <a:schemeClr val="accent1"/>
          </a:lnRef>
          <a:fillRef idx="0">
            <a:schemeClr val="accent1"/>
          </a:fillRef>
          <a:effectRef idx="0">
            <a:schemeClr val="accent1"/>
          </a:effectRef>
          <a:fontRef idx="minor">
            <a:schemeClr val="tx1"/>
          </a:fontRef>
        </p:style>
      </p:cxnSp>
      <p:sp>
        <p:nvSpPr>
          <p:cNvPr id="40" name="Oval 32"/>
          <p:cNvSpPr/>
          <p:nvPr/>
        </p:nvSpPr>
        <p:spPr>
          <a:xfrm>
            <a:off x="8478778" y="2071042"/>
            <a:ext cx="684145" cy="684145"/>
          </a:xfrm>
          <a:prstGeom prst="ellipse">
            <a:avLst/>
          </a:prstGeom>
          <a:solidFill>
            <a:srgbClr val="F87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latin typeface="字魂105号-简雅黑" panose="00000500000000000000" charset="-122"/>
              <a:ea typeface="字魂105号-简雅黑" panose="00000500000000000000" charset="-122"/>
            </a:endParaRPr>
          </a:p>
        </p:txBody>
      </p:sp>
      <p:sp>
        <p:nvSpPr>
          <p:cNvPr id="41" name="Oval 37"/>
          <p:cNvSpPr/>
          <p:nvPr/>
        </p:nvSpPr>
        <p:spPr>
          <a:xfrm>
            <a:off x="8689757" y="3846951"/>
            <a:ext cx="262187" cy="262186"/>
          </a:xfrm>
          <a:prstGeom prst="ellipse">
            <a:avLst/>
          </a:prstGeom>
          <a:solidFill>
            <a:srgbClr val="F8761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solidFill>
              <a:latin typeface="字魂105号-简雅黑" panose="00000500000000000000" charset="-122"/>
              <a:ea typeface="字魂105号-简雅黑" panose="00000500000000000000" charset="-122"/>
            </a:endParaRPr>
          </a:p>
        </p:txBody>
      </p:sp>
      <p:sp>
        <p:nvSpPr>
          <p:cNvPr id="42" name="Inhaltsplatzhalter 4"/>
          <p:cNvSpPr txBox="1"/>
          <p:nvPr/>
        </p:nvSpPr>
        <p:spPr>
          <a:xfrm>
            <a:off x="631213" y="4393101"/>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01</a:t>
            </a:r>
          </a:p>
        </p:txBody>
      </p:sp>
      <p:sp>
        <p:nvSpPr>
          <p:cNvPr id="43" name="Inhaltsplatzhalter 4"/>
          <p:cNvSpPr txBox="1"/>
          <p:nvPr/>
        </p:nvSpPr>
        <p:spPr>
          <a:xfrm>
            <a:off x="2609498" y="343183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02</a:t>
            </a:r>
          </a:p>
        </p:txBody>
      </p:sp>
      <p:sp>
        <p:nvSpPr>
          <p:cNvPr id="44" name="Inhaltsplatzhalter 4"/>
          <p:cNvSpPr txBox="1"/>
          <p:nvPr/>
        </p:nvSpPr>
        <p:spPr>
          <a:xfrm>
            <a:off x="4488104" y="442997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03</a:t>
            </a:r>
          </a:p>
        </p:txBody>
      </p:sp>
      <p:sp>
        <p:nvSpPr>
          <p:cNvPr id="45" name="Inhaltsplatzhalter 4"/>
          <p:cNvSpPr txBox="1"/>
          <p:nvPr/>
        </p:nvSpPr>
        <p:spPr>
          <a:xfrm>
            <a:off x="6410568" y="3431836"/>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chemeClr val="accent2"/>
                </a:solidFill>
                <a:latin typeface="字魂105号-简雅黑" panose="00000500000000000000" charset="-122"/>
                <a:ea typeface="字魂105号-简雅黑" panose="00000500000000000000" charset="-122"/>
              </a:rPr>
              <a:t>04</a:t>
            </a:r>
          </a:p>
        </p:txBody>
      </p:sp>
      <p:sp>
        <p:nvSpPr>
          <p:cNvPr id="46" name="Inhaltsplatzhalter 4"/>
          <p:cNvSpPr txBox="1"/>
          <p:nvPr/>
        </p:nvSpPr>
        <p:spPr>
          <a:xfrm>
            <a:off x="8344465" y="4429974"/>
            <a:ext cx="915487" cy="24574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altLang="zh-CN" sz="1600" dirty="0" smtClean="0">
                <a:solidFill>
                  <a:srgbClr val="F87616"/>
                </a:solidFill>
                <a:latin typeface="字魂105号-简雅黑" panose="00000500000000000000" charset="-122"/>
                <a:ea typeface="字魂105号-简雅黑" panose="00000500000000000000" charset="-122"/>
              </a:rPr>
              <a:t>05</a:t>
            </a:r>
          </a:p>
        </p:txBody>
      </p:sp>
      <p:grpSp>
        <p:nvGrpSpPr>
          <p:cNvPr id="47" name="Group 54"/>
          <p:cNvGrpSpPr/>
          <p:nvPr/>
        </p:nvGrpSpPr>
        <p:grpSpPr>
          <a:xfrm>
            <a:off x="8574476" y="2307848"/>
            <a:ext cx="492747" cy="234191"/>
            <a:chOff x="10028238" y="2828925"/>
            <a:chExt cx="577850" cy="274638"/>
          </a:xfrm>
          <a:solidFill>
            <a:schemeClr val="bg1"/>
          </a:solidFill>
        </p:grpSpPr>
        <p:sp>
          <p:nvSpPr>
            <p:cNvPr id="48"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49"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0"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51" name="Freeform 124"/>
          <p:cNvSpPr>
            <a:spLocks noEditPoints="1"/>
          </p:cNvSpPr>
          <p:nvPr/>
        </p:nvSpPr>
        <p:spPr bwMode="auto">
          <a:xfrm>
            <a:off x="4757605" y="2228325"/>
            <a:ext cx="460440" cy="406195"/>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2" name="Freeform 164"/>
          <p:cNvSpPr>
            <a:spLocks noEditPoints="1"/>
          </p:cNvSpPr>
          <p:nvPr/>
        </p:nvSpPr>
        <p:spPr bwMode="auto">
          <a:xfrm>
            <a:off x="2797202" y="5330166"/>
            <a:ext cx="494102" cy="439953"/>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nvGrpSpPr>
          <p:cNvPr id="53" name="Group 60"/>
          <p:cNvGrpSpPr/>
          <p:nvPr/>
        </p:nvGrpSpPr>
        <p:grpSpPr>
          <a:xfrm>
            <a:off x="884795" y="2178292"/>
            <a:ext cx="455296" cy="457796"/>
            <a:chOff x="5402263" y="3448050"/>
            <a:chExt cx="577849" cy="581025"/>
          </a:xfrm>
          <a:solidFill>
            <a:schemeClr val="bg1"/>
          </a:solidFill>
        </p:grpSpPr>
        <p:sp>
          <p:nvSpPr>
            <p:cNvPr id="5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5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grpSp>
        <p:nvGrpSpPr>
          <p:cNvPr id="61" name="Group 68"/>
          <p:cNvGrpSpPr/>
          <p:nvPr/>
        </p:nvGrpSpPr>
        <p:grpSpPr>
          <a:xfrm>
            <a:off x="6677745" y="5275876"/>
            <a:ext cx="422355" cy="494101"/>
            <a:chOff x="4470400" y="4994276"/>
            <a:chExt cx="495300" cy="579438"/>
          </a:xfrm>
          <a:solidFill>
            <a:schemeClr val="bg1"/>
          </a:solidFill>
        </p:grpSpPr>
        <p:sp>
          <p:nvSpPr>
            <p:cNvPr id="62" name="Freeform 399"/>
            <p:cNvSpPr>
              <a:spLocks noEditPoints="1"/>
            </p:cNvSpPr>
            <p:nvPr/>
          </p:nvSpPr>
          <p:spPr bwMode="auto">
            <a:xfrm>
              <a:off x="4537075" y="5143501"/>
              <a:ext cx="361950" cy="363538"/>
            </a:xfrm>
            <a:custGeom>
              <a:avLst/>
              <a:gdLst>
                <a:gd name="T0" fmla="*/ 833 w 2284"/>
                <a:gd name="T1" fmla="*/ 197 h 2287"/>
                <a:gd name="T2" fmla="*/ 558 w 2284"/>
                <a:gd name="T3" fmla="*/ 339 h 2287"/>
                <a:gd name="T4" fmla="*/ 339 w 2284"/>
                <a:gd name="T5" fmla="*/ 558 h 2287"/>
                <a:gd name="T6" fmla="*/ 198 w 2284"/>
                <a:gd name="T7" fmla="*/ 834 h 2287"/>
                <a:gd name="T8" fmla="*/ 246 w 2284"/>
                <a:gd name="T9" fmla="*/ 1069 h 2287"/>
                <a:gd name="T10" fmla="*/ 311 w 2284"/>
                <a:gd name="T11" fmla="*/ 1106 h 2287"/>
                <a:gd name="T12" fmla="*/ 311 w 2284"/>
                <a:gd name="T13" fmla="*/ 1181 h 2287"/>
                <a:gd name="T14" fmla="*/ 246 w 2284"/>
                <a:gd name="T15" fmla="*/ 1218 h 2287"/>
                <a:gd name="T16" fmla="*/ 198 w 2284"/>
                <a:gd name="T17" fmla="*/ 1453 h 2287"/>
                <a:gd name="T18" fmla="*/ 339 w 2284"/>
                <a:gd name="T19" fmla="*/ 1730 h 2287"/>
                <a:gd name="T20" fmla="*/ 558 w 2284"/>
                <a:gd name="T21" fmla="*/ 1947 h 2287"/>
                <a:gd name="T22" fmla="*/ 833 w 2284"/>
                <a:gd name="T23" fmla="*/ 2089 h 2287"/>
                <a:gd name="T24" fmla="*/ 1068 w 2284"/>
                <a:gd name="T25" fmla="*/ 2041 h 2287"/>
                <a:gd name="T26" fmla="*/ 1105 w 2284"/>
                <a:gd name="T27" fmla="*/ 1976 h 2287"/>
                <a:gd name="T28" fmla="*/ 1180 w 2284"/>
                <a:gd name="T29" fmla="*/ 1976 h 2287"/>
                <a:gd name="T30" fmla="*/ 1217 w 2284"/>
                <a:gd name="T31" fmla="*/ 2041 h 2287"/>
                <a:gd name="T32" fmla="*/ 1451 w 2284"/>
                <a:gd name="T33" fmla="*/ 2089 h 2287"/>
                <a:gd name="T34" fmla="*/ 1728 w 2284"/>
                <a:gd name="T35" fmla="*/ 1947 h 2287"/>
                <a:gd name="T36" fmla="*/ 1945 w 2284"/>
                <a:gd name="T37" fmla="*/ 1730 h 2287"/>
                <a:gd name="T38" fmla="*/ 2087 w 2284"/>
                <a:gd name="T39" fmla="*/ 1453 h 2287"/>
                <a:gd name="T40" fmla="*/ 2038 w 2284"/>
                <a:gd name="T41" fmla="*/ 1218 h 2287"/>
                <a:gd name="T42" fmla="*/ 1974 w 2284"/>
                <a:gd name="T43" fmla="*/ 1181 h 2287"/>
                <a:gd name="T44" fmla="*/ 1974 w 2284"/>
                <a:gd name="T45" fmla="*/ 1106 h 2287"/>
                <a:gd name="T46" fmla="*/ 2038 w 2284"/>
                <a:gd name="T47" fmla="*/ 1069 h 2287"/>
                <a:gd name="T48" fmla="*/ 2087 w 2284"/>
                <a:gd name="T49" fmla="*/ 834 h 2287"/>
                <a:gd name="T50" fmla="*/ 1945 w 2284"/>
                <a:gd name="T51" fmla="*/ 558 h 2287"/>
                <a:gd name="T52" fmla="*/ 1728 w 2284"/>
                <a:gd name="T53" fmla="*/ 339 h 2287"/>
                <a:gd name="T54" fmla="*/ 1451 w 2284"/>
                <a:gd name="T55" fmla="*/ 197 h 2287"/>
                <a:gd name="T56" fmla="*/ 1217 w 2284"/>
                <a:gd name="T57" fmla="*/ 246 h 2287"/>
                <a:gd name="T58" fmla="*/ 1180 w 2284"/>
                <a:gd name="T59" fmla="*/ 310 h 2287"/>
                <a:gd name="T60" fmla="*/ 1105 w 2284"/>
                <a:gd name="T61" fmla="*/ 310 h 2287"/>
                <a:gd name="T62" fmla="*/ 1068 w 2284"/>
                <a:gd name="T63" fmla="*/ 246 h 2287"/>
                <a:gd name="T64" fmla="*/ 1318 w 2284"/>
                <a:gd name="T65" fmla="*/ 14 h 2287"/>
                <a:gd name="T66" fmla="*/ 1644 w 2284"/>
                <a:gd name="T67" fmla="*/ 116 h 2287"/>
                <a:gd name="T68" fmla="*/ 1919 w 2284"/>
                <a:gd name="T69" fmla="*/ 306 h 2287"/>
                <a:gd name="T70" fmla="*/ 2128 w 2284"/>
                <a:gd name="T71" fmla="*/ 567 h 2287"/>
                <a:gd name="T72" fmla="*/ 2254 w 2284"/>
                <a:gd name="T73" fmla="*/ 882 h 2287"/>
                <a:gd name="T74" fmla="*/ 2281 w 2284"/>
                <a:gd name="T75" fmla="*/ 1233 h 2287"/>
                <a:gd name="T76" fmla="*/ 2202 w 2284"/>
                <a:gd name="T77" fmla="*/ 1568 h 2287"/>
                <a:gd name="T78" fmla="*/ 2033 w 2284"/>
                <a:gd name="T79" fmla="*/ 1859 h 2287"/>
                <a:gd name="T80" fmla="*/ 1789 w 2284"/>
                <a:gd name="T81" fmla="*/ 2085 h 2287"/>
                <a:gd name="T82" fmla="*/ 1487 w 2284"/>
                <a:gd name="T83" fmla="*/ 2234 h 2287"/>
                <a:gd name="T84" fmla="*/ 1142 w 2284"/>
                <a:gd name="T85" fmla="*/ 2287 h 2287"/>
                <a:gd name="T86" fmla="*/ 798 w 2284"/>
                <a:gd name="T87" fmla="*/ 2234 h 2287"/>
                <a:gd name="T88" fmla="*/ 496 w 2284"/>
                <a:gd name="T89" fmla="*/ 2085 h 2287"/>
                <a:gd name="T90" fmla="*/ 252 w 2284"/>
                <a:gd name="T91" fmla="*/ 1859 h 2287"/>
                <a:gd name="T92" fmla="*/ 82 w 2284"/>
                <a:gd name="T93" fmla="*/ 1568 h 2287"/>
                <a:gd name="T94" fmla="*/ 4 w 2284"/>
                <a:gd name="T95" fmla="*/ 1233 h 2287"/>
                <a:gd name="T96" fmla="*/ 30 w 2284"/>
                <a:gd name="T97" fmla="*/ 882 h 2287"/>
                <a:gd name="T98" fmla="*/ 157 w 2284"/>
                <a:gd name="T99" fmla="*/ 567 h 2287"/>
                <a:gd name="T100" fmla="*/ 366 w 2284"/>
                <a:gd name="T101" fmla="*/ 306 h 2287"/>
                <a:gd name="T102" fmla="*/ 641 w 2284"/>
                <a:gd name="T103" fmla="*/ 116 h 2287"/>
                <a:gd name="T104" fmla="*/ 966 w 2284"/>
                <a:gd name="T105" fmla="*/ 14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4" h="2287">
                  <a:moveTo>
                    <a:pt x="1068" y="151"/>
                  </a:moveTo>
                  <a:lnTo>
                    <a:pt x="988" y="161"/>
                  </a:lnTo>
                  <a:lnTo>
                    <a:pt x="910" y="176"/>
                  </a:lnTo>
                  <a:lnTo>
                    <a:pt x="833" y="197"/>
                  </a:lnTo>
                  <a:lnTo>
                    <a:pt x="759" y="225"/>
                  </a:lnTo>
                  <a:lnTo>
                    <a:pt x="689" y="258"/>
                  </a:lnTo>
                  <a:lnTo>
                    <a:pt x="622" y="296"/>
                  </a:lnTo>
                  <a:lnTo>
                    <a:pt x="558" y="339"/>
                  </a:lnTo>
                  <a:lnTo>
                    <a:pt x="497" y="388"/>
                  </a:lnTo>
                  <a:lnTo>
                    <a:pt x="440" y="440"/>
                  </a:lnTo>
                  <a:lnTo>
                    <a:pt x="388" y="497"/>
                  </a:lnTo>
                  <a:lnTo>
                    <a:pt x="339" y="558"/>
                  </a:lnTo>
                  <a:lnTo>
                    <a:pt x="296" y="622"/>
                  </a:lnTo>
                  <a:lnTo>
                    <a:pt x="259" y="690"/>
                  </a:lnTo>
                  <a:lnTo>
                    <a:pt x="225" y="761"/>
                  </a:lnTo>
                  <a:lnTo>
                    <a:pt x="198" y="834"/>
                  </a:lnTo>
                  <a:lnTo>
                    <a:pt x="177" y="910"/>
                  </a:lnTo>
                  <a:lnTo>
                    <a:pt x="161" y="989"/>
                  </a:lnTo>
                  <a:lnTo>
                    <a:pt x="151" y="1069"/>
                  </a:lnTo>
                  <a:lnTo>
                    <a:pt x="246" y="1069"/>
                  </a:lnTo>
                  <a:lnTo>
                    <a:pt x="266" y="1072"/>
                  </a:lnTo>
                  <a:lnTo>
                    <a:pt x="284" y="1080"/>
                  </a:lnTo>
                  <a:lnTo>
                    <a:pt x="298" y="1091"/>
                  </a:lnTo>
                  <a:lnTo>
                    <a:pt x="311" y="1106"/>
                  </a:lnTo>
                  <a:lnTo>
                    <a:pt x="318" y="1123"/>
                  </a:lnTo>
                  <a:lnTo>
                    <a:pt x="321" y="1143"/>
                  </a:lnTo>
                  <a:lnTo>
                    <a:pt x="318" y="1163"/>
                  </a:lnTo>
                  <a:lnTo>
                    <a:pt x="311" y="1181"/>
                  </a:lnTo>
                  <a:lnTo>
                    <a:pt x="298" y="1196"/>
                  </a:lnTo>
                  <a:lnTo>
                    <a:pt x="284" y="1208"/>
                  </a:lnTo>
                  <a:lnTo>
                    <a:pt x="266" y="1215"/>
                  </a:lnTo>
                  <a:lnTo>
                    <a:pt x="246" y="1218"/>
                  </a:lnTo>
                  <a:lnTo>
                    <a:pt x="151" y="1218"/>
                  </a:lnTo>
                  <a:lnTo>
                    <a:pt x="161" y="1299"/>
                  </a:lnTo>
                  <a:lnTo>
                    <a:pt x="177" y="1377"/>
                  </a:lnTo>
                  <a:lnTo>
                    <a:pt x="198" y="1453"/>
                  </a:lnTo>
                  <a:lnTo>
                    <a:pt x="225" y="1527"/>
                  </a:lnTo>
                  <a:lnTo>
                    <a:pt x="259" y="1598"/>
                  </a:lnTo>
                  <a:lnTo>
                    <a:pt x="296" y="1666"/>
                  </a:lnTo>
                  <a:lnTo>
                    <a:pt x="339" y="1730"/>
                  </a:lnTo>
                  <a:lnTo>
                    <a:pt x="388" y="1790"/>
                  </a:lnTo>
                  <a:lnTo>
                    <a:pt x="440" y="1847"/>
                  </a:lnTo>
                  <a:lnTo>
                    <a:pt x="497" y="1900"/>
                  </a:lnTo>
                  <a:lnTo>
                    <a:pt x="558" y="1947"/>
                  </a:lnTo>
                  <a:lnTo>
                    <a:pt x="622" y="1991"/>
                  </a:lnTo>
                  <a:lnTo>
                    <a:pt x="689" y="2028"/>
                  </a:lnTo>
                  <a:lnTo>
                    <a:pt x="759" y="2062"/>
                  </a:lnTo>
                  <a:lnTo>
                    <a:pt x="833" y="2089"/>
                  </a:lnTo>
                  <a:lnTo>
                    <a:pt x="910" y="2112"/>
                  </a:lnTo>
                  <a:lnTo>
                    <a:pt x="988" y="2127"/>
                  </a:lnTo>
                  <a:lnTo>
                    <a:pt x="1068" y="2136"/>
                  </a:lnTo>
                  <a:lnTo>
                    <a:pt x="1068" y="2041"/>
                  </a:lnTo>
                  <a:lnTo>
                    <a:pt x="1071" y="2021"/>
                  </a:lnTo>
                  <a:lnTo>
                    <a:pt x="1078" y="2003"/>
                  </a:lnTo>
                  <a:lnTo>
                    <a:pt x="1090" y="1989"/>
                  </a:lnTo>
                  <a:lnTo>
                    <a:pt x="1105" y="1976"/>
                  </a:lnTo>
                  <a:lnTo>
                    <a:pt x="1122" y="1970"/>
                  </a:lnTo>
                  <a:lnTo>
                    <a:pt x="1142" y="1966"/>
                  </a:lnTo>
                  <a:lnTo>
                    <a:pt x="1162" y="1970"/>
                  </a:lnTo>
                  <a:lnTo>
                    <a:pt x="1180" y="1976"/>
                  </a:lnTo>
                  <a:lnTo>
                    <a:pt x="1194" y="1989"/>
                  </a:lnTo>
                  <a:lnTo>
                    <a:pt x="1207" y="2003"/>
                  </a:lnTo>
                  <a:lnTo>
                    <a:pt x="1213" y="2021"/>
                  </a:lnTo>
                  <a:lnTo>
                    <a:pt x="1217" y="2041"/>
                  </a:lnTo>
                  <a:lnTo>
                    <a:pt x="1217" y="2136"/>
                  </a:lnTo>
                  <a:lnTo>
                    <a:pt x="1297" y="2127"/>
                  </a:lnTo>
                  <a:lnTo>
                    <a:pt x="1375" y="2112"/>
                  </a:lnTo>
                  <a:lnTo>
                    <a:pt x="1451" y="2089"/>
                  </a:lnTo>
                  <a:lnTo>
                    <a:pt x="1526" y="2062"/>
                  </a:lnTo>
                  <a:lnTo>
                    <a:pt x="1596" y="2028"/>
                  </a:lnTo>
                  <a:lnTo>
                    <a:pt x="1664" y="1991"/>
                  </a:lnTo>
                  <a:lnTo>
                    <a:pt x="1728" y="1947"/>
                  </a:lnTo>
                  <a:lnTo>
                    <a:pt x="1788" y="1900"/>
                  </a:lnTo>
                  <a:lnTo>
                    <a:pt x="1845" y="1847"/>
                  </a:lnTo>
                  <a:lnTo>
                    <a:pt x="1898" y="1790"/>
                  </a:lnTo>
                  <a:lnTo>
                    <a:pt x="1945" y="1730"/>
                  </a:lnTo>
                  <a:lnTo>
                    <a:pt x="1989" y="1666"/>
                  </a:lnTo>
                  <a:lnTo>
                    <a:pt x="2026" y="1598"/>
                  </a:lnTo>
                  <a:lnTo>
                    <a:pt x="2059" y="1527"/>
                  </a:lnTo>
                  <a:lnTo>
                    <a:pt x="2087" y="1453"/>
                  </a:lnTo>
                  <a:lnTo>
                    <a:pt x="2108" y="1377"/>
                  </a:lnTo>
                  <a:lnTo>
                    <a:pt x="2125" y="1299"/>
                  </a:lnTo>
                  <a:lnTo>
                    <a:pt x="2134" y="1218"/>
                  </a:lnTo>
                  <a:lnTo>
                    <a:pt x="2038" y="1218"/>
                  </a:lnTo>
                  <a:lnTo>
                    <a:pt x="2018" y="1215"/>
                  </a:lnTo>
                  <a:lnTo>
                    <a:pt x="2001" y="1208"/>
                  </a:lnTo>
                  <a:lnTo>
                    <a:pt x="1986" y="1196"/>
                  </a:lnTo>
                  <a:lnTo>
                    <a:pt x="1974" y="1181"/>
                  </a:lnTo>
                  <a:lnTo>
                    <a:pt x="1966" y="1163"/>
                  </a:lnTo>
                  <a:lnTo>
                    <a:pt x="1964" y="1143"/>
                  </a:lnTo>
                  <a:lnTo>
                    <a:pt x="1966" y="1123"/>
                  </a:lnTo>
                  <a:lnTo>
                    <a:pt x="1974" y="1106"/>
                  </a:lnTo>
                  <a:lnTo>
                    <a:pt x="1986" y="1091"/>
                  </a:lnTo>
                  <a:lnTo>
                    <a:pt x="2001" y="1080"/>
                  </a:lnTo>
                  <a:lnTo>
                    <a:pt x="2018" y="1072"/>
                  </a:lnTo>
                  <a:lnTo>
                    <a:pt x="2038" y="1069"/>
                  </a:lnTo>
                  <a:lnTo>
                    <a:pt x="2134" y="1069"/>
                  </a:lnTo>
                  <a:lnTo>
                    <a:pt x="2125" y="989"/>
                  </a:lnTo>
                  <a:lnTo>
                    <a:pt x="2108" y="910"/>
                  </a:lnTo>
                  <a:lnTo>
                    <a:pt x="2087" y="834"/>
                  </a:lnTo>
                  <a:lnTo>
                    <a:pt x="2059" y="761"/>
                  </a:lnTo>
                  <a:lnTo>
                    <a:pt x="2026" y="690"/>
                  </a:lnTo>
                  <a:lnTo>
                    <a:pt x="1989" y="622"/>
                  </a:lnTo>
                  <a:lnTo>
                    <a:pt x="1945" y="558"/>
                  </a:lnTo>
                  <a:lnTo>
                    <a:pt x="1898" y="497"/>
                  </a:lnTo>
                  <a:lnTo>
                    <a:pt x="1845" y="440"/>
                  </a:lnTo>
                  <a:lnTo>
                    <a:pt x="1788" y="388"/>
                  </a:lnTo>
                  <a:lnTo>
                    <a:pt x="1728" y="339"/>
                  </a:lnTo>
                  <a:lnTo>
                    <a:pt x="1664" y="296"/>
                  </a:lnTo>
                  <a:lnTo>
                    <a:pt x="1596" y="258"/>
                  </a:lnTo>
                  <a:lnTo>
                    <a:pt x="1526" y="225"/>
                  </a:lnTo>
                  <a:lnTo>
                    <a:pt x="1451" y="197"/>
                  </a:lnTo>
                  <a:lnTo>
                    <a:pt x="1375" y="176"/>
                  </a:lnTo>
                  <a:lnTo>
                    <a:pt x="1297" y="161"/>
                  </a:lnTo>
                  <a:lnTo>
                    <a:pt x="1217" y="151"/>
                  </a:lnTo>
                  <a:lnTo>
                    <a:pt x="1217" y="246"/>
                  </a:lnTo>
                  <a:lnTo>
                    <a:pt x="1213" y="266"/>
                  </a:lnTo>
                  <a:lnTo>
                    <a:pt x="1207" y="284"/>
                  </a:lnTo>
                  <a:lnTo>
                    <a:pt x="1194" y="299"/>
                  </a:lnTo>
                  <a:lnTo>
                    <a:pt x="1180" y="310"/>
                  </a:lnTo>
                  <a:lnTo>
                    <a:pt x="1162" y="318"/>
                  </a:lnTo>
                  <a:lnTo>
                    <a:pt x="1142" y="320"/>
                  </a:lnTo>
                  <a:lnTo>
                    <a:pt x="1122" y="318"/>
                  </a:lnTo>
                  <a:lnTo>
                    <a:pt x="1105" y="310"/>
                  </a:lnTo>
                  <a:lnTo>
                    <a:pt x="1090" y="299"/>
                  </a:lnTo>
                  <a:lnTo>
                    <a:pt x="1078" y="284"/>
                  </a:lnTo>
                  <a:lnTo>
                    <a:pt x="1071" y="266"/>
                  </a:lnTo>
                  <a:lnTo>
                    <a:pt x="1068" y="246"/>
                  </a:lnTo>
                  <a:lnTo>
                    <a:pt x="1068" y="151"/>
                  </a:lnTo>
                  <a:close/>
                  <a:moveTo>
                    <a:pt x="1142" y="0"/>
                  </a:moveTo>
                  <a:lnTo>
                    <a:pt x="1232" y="3"/>
                  </a:lnTo>
                  <a:lnTo>
                    <a:pt x="1318" y="14"/>
                  </a:lnTo>
                  <a:lnTo>
                    <a:pt x="1404" y="31"/>
                  </a:lnTo>
                  <a:lnTo>
                    <a:pt x="1487" y="53"/>
                  </a:lnTo>
                  <a:lnTo>
                    <a:pt x="1567" y="82"/>
                  </a:lnTo>
                  <a:lnTo>
                    <a:pt x="1644" y="116"/>
                  </a:lnTo>
                  <a:lnTo>
                    <a:pt x="1718" y="156"/>
                  </a:lnTo>
                  <a:lnTo>
                    <a:pt x="1789" y="202"/>
                  </a:lnTo>
                  <a:lnTo>
                    <a:pt x="1856" y="252"/>
                  </a:lnTo>
                  <a:lnTo>
                    <a:pt x="1919" y="306"/>
                  </a:lnTo>
                  <a:lnTo>
                    <a:pt x="1979" y="366"/>
                  </a:lnTo>
                  <a:lnTo>
                    <a:pt x="2033" y="429"/>
                  </a:lnTo>
                  <a:lnTo>
                    <a:pt x="2083" y="496"/>
                  </a:lnTo>
                  <a:lnTo>
                    <a:pt x="2128" y="567"/>
                  </a:lnTo>
                  <a:lnTo>
                    <a:pt x="2168" y="641"/>
                  </a:lnTo>
                  <a:lnTo>
                    <a:pt x="2202" y="719"/>
                  </a:lnTo>
                  <a:lnTo>
                    <a:pt x="2231" y="798"/>
                  </a:lnTo>
                  <a:lnTo>
                    <a:pt x="2254" y="882"/>
                  </a:lnTo>
                  <a:lnTo>
                    <a:pt x="2271" y="967"/>
                  </a:lnTo>
                  <a:lnTo>
                    <a:pt x="2281" y="1055"/>
                  </a:lnTo>
                  <a:lnTo>
                    <a:pt x="2284" y="1143"/>
                  </a:lnTo>
                  <a:lnTo>
                    <a:pt x="2281" y="1233"/>
                  </a:lnTo>
                  <a:lnTo>
                    <a:pt x="2271" y="1320"/>
                  </a:lnTo>
                  <a:lnTo>
                    <a:pt x="2254" y="1405"/>
                  </a:lnTo>
                  <a:lnTo>
                    <a:pt x="2231" y="1488"/>
                  </a:lnTo>
                  <a:lnTo>
                    <a:pt x="2202" y="1568"/>
                  </a:lnTo>
                  <a:lnTo>
                    <a:pt x="2168" y="1646"/>
                  </a:lnTo>
                  <a:lnTo>
                    <a:pt x="2128" y="1720"/>
                  </a:lnTo>
                  <a:lnTo>
                    <a:pt x="2083" y="1791"/>
                  </a:lnTo>
                  <a:lnTo>
                    <a:pt x="2033" y="1859"/>
                  </a:lnTo>
                  <a:lnTo>
                    <a:pt x="1979" y="1922"/>
                  </a:lnTo>
                  <a:lnTo>
                    <a:pt x="1919" y="1981"/>
                  </a:lnTo>
                  <a:lnTo>
                    <a:pt x="1856" y="2035"/>
                  </a:lnTo>
                  <a:lnTo>
                    <a:pt x="1789" y="2085"/>
                  </a:lnTo>
                  <a:lnTo>
                    <a:pt x="1718" y="2130"/>
                  </a:lnTo>
                  <a:lnTo>
                    <a:pt x="1644" y="2170"/>
                  </a:lnTo>
                  <a:lnTo>
                    <a:pt x="1567" y="2205"/>
                  </a:lnTo>
                  <a:lnTo>
                    <a:pt x="1487" y="2234"/>
                  </a:lnTo>
                  <a:lnTo>
                    <a:pt x="1404" y="2257"/>
                  </a:lnTo>
                  <a:lnTo>
                    <a:pt x="1318" y="2274"/>
                  </a:lnTo>
                  <a:lnTo>
                    <a:pt x="1232" y="2284"/>
                  </a:lnTo>
                  <a:lnTo>
                    <a:pt x="1142" y="2287"/>
                  </a:lnTo>
                  <a:lnTo>
                    <a:pt x="1054" y="2284"/>
                  </a:lnTo>
                  <a:lnTo>
                    <a:pt x="966" y="2274"/>
                  </a:lnTo>
                  <a:lnTo>
                    <a:pt x="881" y="2257"/>
                  </a:lnTo>
                  <a:lnTo>
                    <a:pt x="798" y="2234"/>
                  </a:lnTo>
                  <a:lnTo>
                    <a:pt x="718" y="2205"/>
                  </a:lnTo>
                  <a:lnTo>
                    <a:pt x="641" y="2170"/>
                  </a:lnTo>
                  <a:lnTo>
                    <a:pt x="566" y="2130"/>
                  </a:lnTo>
                  <a:lnTo>
                    <a:pt x="496" y="2085"/>
                  </a:lnTo>
                  <a:lnTo>
                    <a:pt x="429" y="2035"/>
                  </a:lnTo>
                  <a:lnTo>
                    <a:pt x="366" y="1981"/>
                  </a:lnTo>
                  <a:lnTo>
                    <a:pt x="306" y="1922"/>
                  </a:lnTo>
                  <a:lnTo>
                    <a:pt x="252" y="1859"/>
                  </a:lnTo>
                  <a:lnTo>
                    <a:pt x="202" y="1791"/>
                  </a:lnTo>
                  <a:lnTo>
                    <a:pt x="157" y="1720"/>
                  </a:lnTo>
                  <a:lnTo>
                    <a:pt x="117" y="1646"/>
                  </a:lnTo>
                  <a:lnTo>
                    <a:pt x="82" y="1568"/>
                  </a:lnTo>
                  <a:lnTo>
                    <a:pt x="54" y="1488"/>
                  </a:lnTo>
                  <a:lnTo>
                    <a:pt x="30" y="1405"/>
                  </a:lnTo>
                  <a:lnTo>
                    <a:pt x="14" y="1320"/>
                  </a:lnTo>
                  <a:lnTo>
                    <a:pt x="4" y="1233"/>
                  </a:lnTo>
                  <a:lnTo>
                    <a:pt x="0" y="1143"/>
                  </a:lnTo>
                  <a:lnTo>
                    <a:pt x="4" y="1055"/>
                  </a:lnTo>
                  <a:lnTo>
                    <a:pt x="14" y="967"/>
                  </a:lnTo>
                  <a:lnTo>
                    <a:pt x="30" y="882"/>
                  </a:lnTo>
                  <a:lnTo>
                    <a:pt x="54" y="798"/>
                  </a:lnTo>
                  <a:lnTo>
                    <a:pt x="82" y="719"/>
                  </a:lnTo>
                  <a:lnTo>
                    <a:pt x="117" y="641"/>
                  </a:lnTo>
                  <a:lnTo>
                    <a:pt x="157" y="567"/>
                  </a:lnTo>
                  <a:lnTo>
                    <a:pt x="202" y="496"/>
                  </a:lnTo>
                  <a:lnTo>
                    <a:pt x="252" y="429"/>
                  </a:lnTo>
                  <a:lnTo>
                    <a:pt x="306" y="366"/>
                  </a:lnTo>
                  <a:lnTo>
                    <a:pt x="366" y="306"/>
                  </a:lnTo>
                  <a:lnTo>
                    <a:pt x="429" y="252"/>
                  </a:lnTo>
                  <a:lnTo>
                    <a:pt x="496" y="202"/>
                  </a:lnTo>
                  <a:lnTo>
                    <a:pt x="566" y="156"/>
                  </a:lnTo>
                  <a:lnTo>
                    <a:pt x="641" y="116"/>
                  </a:lnTo>
                  <a:lnTo>
                    <a:pt x="718" y="82"/>
                  </a:lnTo>
                  <a:lnTo>
                    <a:pt x="798" y="53"/>
                  </a:lnTo>
                  <a:lnTo>
                    <a:pt x="881" y="31"/>
                  </a:lnTo>
                  <a:lnTo>
                    <a:pt x="966" y="14"/>
                  </a:lnTo>
                  <a:lnTo>
                    <a:pt x="1054" y="3"/>
                  </a:lnTo>
                  <a:lnTo>
                    <a:pt x="1142"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3" name="Freeform 400"/>
            <p:cNvSpPr>
              <a:spLocks noEditPoints="1"/>
            </p:cNvSpPr>
            <p:nvPr/>
          </p:nvSpPr>
          <p:spPr bwMode="auto">
            <a:xfrm>
              <a:off x="4470400" y="4994276"/>
              <a:ext cx="495300" cy="579438"/>
            </a:xfrm>
            <a:custGeom>
              <a:avLst/>
              <a:gdLst>
                <a:gd name="T0" fmla="*/ 1265 w 3119"/>
                <a:gd name="T1" fmla="*/ 717 h 3653"/>
                <a:gd name="T2" fmla="*/ 907 w 3119"/>
                <a:gd name="T3" fmla="*/ 848 h 3653"/>
                <a:gd name="T4" fmla="*/ 601 w 3119"/>
                <a:gd name="T5" fmla="*/ 1065 h 3653"/>
                <a:gd name="T6" fmla="*/ 364 w 3119"/>
                <a:gd name="T7" fmla="*/ 1356 h 3653"/>
                <a:gd name="T8" fmla="*/ 210 w 3119"/>
                <a:gd name="T9" fmla="*/ 1703 h 3653"/>
                <a:gd name="T10" fmla="*/ 156 w 3119"/>
                <a:gd name="T11" fmla="*/ 2091 h 3653"/>
                <a:gd name="T12" fmla="*/ 210 w 3119"/>
                <a:gd name="T13" fmla="*/ 2481 h 3653"/>
                <a:gd name="T14" fmla="*/ 364 w 3119"/>
                <a:gd name="T15" fmla="*/ 2828 h 3653"/>
                <a:gd name="T16" fmla="*/ 601 w 3119"/>
                <a:gd name="T17" fmla="*/ 3117 h 3653"/>
                <a:gd name="T18" fmla="*/ 907 w 3119"/>
                <a:gd name="T19" fmla="*/ 3336 h 3653"/>
                <a:gd name="T20" fmla="*/ 1265 w 3119"/>
                <a:gd name="T21" fmla="*/ 3466 h 3653"/>
                <a:gd name="T22" fmla="*/ 1659 w 3119"/>
                <a:gd name="T23" fmla="*/ 3493 h 3653"/>
                <a:gd name="T24" fmla="*/ 2039 w 3119"/>
                <a:gd name="T25" fmla="*/ 3412 h 3653"/>
                <a:gd name="T26" fmla="*/ 2372 w 3119"/>
                <a:gd name="T27" fmla="*/ 3237 h 3653"/>
                <a:gd name="T28" fmla="*/ 2646 w 3119"/>
                <a:gd name="T29" fmla="*/ 2981 h 3653"/>
                <a:gd name="T30" fmla="*/ 2843 w 3119"/>
                <a:gd name="T31" fmla="*/ 2660 h 3653"/>
                <a:gd name="T32" fmla="*/ 2949 w 3119"/>
                <a:gd name="T33" fmla="*/ 2290 h 3653"/>
                <a:gd name="T34" fmla="*/ 2949 w 3119"/>
                <a:gd name="T35" fmla="*/ 1893 h 3653"/>
                <a:gd name="T36" fmla="*/ 2843 w 3119"/>
                <a:gd name="T37" fmla="*/ 1524 h 3653"/>
                <a:gd name="T38" fmla="*/ 2646 w 3119"/>
                <a:gd name="T39" fmla="*/ 1203 h 3653"/>
                <a:gd name="T40" fmla="*/ 2372 w 3119"/>
                <a:gd name="T41" fmla="*/ 947 h 3653"/>
                <a:gd name="T42" fmla="*/ 2039 w 3119"/>
                <a:gd name="T43" fmla="*/ 770 h 3653"/>
                <a:gd name="T44" fmla="*/ 1659 w 3119"/>
                <a:gd name="T45" fmla="*/ 690 h 3653"/>
                <a:gd name="T46" fmla="*/ 1678 w 3119"/>
                <a:gd name="T47" fmla="*/ 288 h 3653"/>
                <a:gd name="T48" fmla="*/ 1752 w 3119"/>
                <a:gd name="T49" fmla="*/ 0 h 3653"/>
                <a:gd name="T50" fmla="*/ 1816 w 3119"/>
                <a:gd name="T51" fmla="*/ 37 h 3653"/>
                <a:gd name="T52" fmla="*/ 1823 w 3119"/>
                <a:gd name="T53" fmla="*/ 381 h 3653"/>
                <a:gd name="T54" fmla="*/ 1772 w 3119"/>
                <a:gd name="T55" fmla="*/ 433 h 3653"/>
                <a:gd name="T56" fmla="*/ 1735 w 3119"/>
                <a:gd name="T57" fmla="*/ 540 h 3653"/>
                <a:gd name="T58" fmla="*/ 2123 w 3119"/>
                <a:gd name="T59" fmla="*/ 636 h 3653"/>
                <a:gd name="T60" fmla="*/ 2466 w 3119"/>
                <a:gd name="T61" fmla="*/ 821 h 3653"/>
                <a:gd name="T62" fmla="*/ 2750 w 3119"/>
                <a:gd name="T63" fmla="*/ 1085 h 3653"/>
                <a:gd name="T64" fmla="*/ 2963 w 3119"/>
                <a:gd name="T65" fmla="*/ 1410 h 3653"/>
                <a:gd name="T66" fmla="*/ 3089 w 3119"/>
                <a:gd name="T67" fmla="*/ 1786 h 3653"/>
                <a:gd name="T68" fmla="*/ 3115 w 3119"/>
                <a:gd name="T69" fmla="*/ 2195 h 3653"/>
                <a:gd name="T70" fmla="*/ 3039 w 3119"/>
                <a:gd name="T71" fmla="*/ 2585 h 3653"/>
                <a:gd name="T72" fmla="*/ 2872 w 3119"/>
                <a:gd name="T73" fmla="*/ 2934 h 3653"/>
                <a:gd name="T74" fmla="*/ 2627 w 3119"/>
                <a:gd name="T75" fmla="*/ 3228 h 3653"/>
                <a:gd name="T76" fmla="*/ 2318 w 3119"/>
                <a:gd name="T77" fmla="*/ 3456 h 3653"/>
                <a:gd name="T78" fmla="*/ 1958 w 3119"/>
                <a:gd name="T79" fmla="*/ 3601 h 3653"/>
                <a:gd name="T80" fmla="*/ 1559 w 3119"/>
                <a:gd name="T81" fmla="*/ 3653 h 3653"/>
                <a:gd name="T82" fmla="*/ 1162 w 3119"/>
                <a:gd name="T83" fmla="*/ 3601 h 3653"/>
                <a:gd name="T84" fmla="*/ 801 w 3119"/>
                <a:gd name="T85" fmla="*/ 3456 h 3653"/>
                <a:gd name="T86" fmla="*/ 492 w 3119"/>
                <a:gd name="T87" fmla="*/ 3228 h 3653"/>
                <a:gd name="T88" fmla="*/ 247 w 3119"/>
                <a:gd name="T89" fmla="*/ 2934 h 3653"/>
                <a:gd name="T90" fmla="*/ 80 w 3119"/>
                <a:gd name="T91" fmla="*/ 2585 h 3653"/>
                <a:gd name="T92" fmla="*/ 3 w 3119"/>
                <a:gd name="T93" fmla="*/ 2195 h 3653"/>
                <a:gd name="T94" fmla="*/ 30 w 3119"/>
                <a:gd name="T95" fmla="*/ 1786 h 3653"/>
                <a:gd name="T96" fmla="*/ 156 w 3119"/>
                <a:gd name="T97" fmla="*/ 1410 h 3653"/>
                <a:gd name="T98" fmla="*/ 369 w 3119"/>
                <a:gd name="T99" fmla="*/ 1085 h 3653"/>
                <a:gd name="T100" fmla="*/ 652 w 3119"/>
                <a:gd name="T101" fmla="*/ 821 h 3653"/>
                <a:gd name="T102" fmla="*/ 996 w 3119"/>
                <a:gd name="T103" fmla="*/ 636 h 3653"/>
                <a:gd name="T104" fmla="*/ 1383 w 3119"/>
                <a:gd name="T105" fmla="*/ 540 h 3653"/>
                <a:gd name="T106" fmla="*/ 1347 w 3119"/>
                <a:gd name="T107" fmla="*/ 433 h 3653"/>
                <a:gd name="T108" fmla="*/ 1296 w 3119"/>
                <a:gd name="T109" fmla="*/ 381 h 3653"/>
                <a:gd name="T110" fmla="*/ 1302 w 3119"/>
                <a:gd name="T111" fmla="*/ 37 h 3653"/>
                <a:gd name="T112" fmla="*/ 1367 w 3119"/>
                <a:gd name="T113" fmla="*/ 0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19" h="3653">
                  <a:moveTo>
                    <a:pt x="1559" y="686"/>
                  </a:moveTo>
                  <a:lnTo>
                    <a:pt x="1460" y="690"/>
                  </a:lnTo>
                  <a:lnTo>
                    <a:pt x="1361" y="701"/>
                  </a:lnTo>
                  <a:lnTo>
                    <a:pt x="1265" y="717"/>
                  </a:lnTo>
                  <a:lnTo>
                    <a:pt x="1172" y="741"/>
                  </a:lnTo>
                  <a:lnTo>
                    <a:pt x="1080" y="770"/>
                  </a:lnTo>
                  <a:lnTo>
                    <a:pt x="992" y="806"/>
                  </a:lnTo>
                  <a:lnTo>
                    <a:pt x="907" y="848"/>
                  </a:lnTo>
                  <a:lnTo>
                    <a:pt x="825" y="895"/>
                  </a:lnTo>
                  <a:lnTo>
                    <a:pt x="746" y="947"/>
                  </a:lnTo>
                  <a:lnTo>
                    <a:pt x="672" y="1003"/>
                  </a:lnTo>
                  <a:lnTo>
                    <a:pt x="601" y="1065"/>
                  </a:lnTo>
                  <a:lnTo>
                    <a:pt x="535" y="1132"/>
                  </a:lnTo>
                  <a:lnTo>
                    <a:pt x="473" y="1203"/>
                  </a:lnTo>
                  <a:lnTo>
                    <a:pt x="416" y="1277"/>
                  </a:lnTo>
                  <a:lnTo>
                    <a:pt x="364" y="1356"/>
                  </a:lnTo>
                  <a:lnTo>
                    <a:pt x="317" y="1438"/>
                  </a:lnTo>
                  <a:lnTo>
                    <a:pt x="276" y="1524"/>
                  </a:lnTo>
                  <a:lnTo>
                    <a:pt x="240" y="1611"/>
                  </a:lnTo>
                  <a:lnTo>
                    <a:pt x="210" y="1703"/>
                  </a:lnTo>
                  <a:lnTo>
                    <a:pt x="187" y="1796"/>
                  </a:lnTo>
                  <a:lnTo>
                    <a:pt x="169" y="1893"/>
                  </a:lnTo>
                  <a:lnTo>
                    <a:pt x="159" y="1992"/>
                  </a:lnTo>
                  <a:lnTo>
                    <a:pt x="156" y="2091"/>
                  </a:lnTo>
                  <a:lnTo>
                    <a:pt x="159" y="2192"/>
                  </a:lnTo>
                  <a:lnTo>
                    <a:pt x="169" y="2290"/>
                  </a:lnTo>
                  <a:lnTo>
                    <a:pt x="187" y="2386"/>
                  </a:lnTo>
                  <a:lnTo>
                    <a:pt x="210" y="2481"/>
                  </a:lnTo>
                  <a:lnTo>
                    <a:pt x="240" y="2572"/>
                  </a:lnTo>
                  <a:lnTo>
                    <a:pt x="276" y="2660"/>
                  </a:lnTo>
                  <a:lnTo>
                    <a:pt x="317" y="2746"/>
                  </a:lnTo>
                  <a:lnTo>
                    <a:pt x="364" y="2828"/>
                  </a:lnTo>
                  <a:lnTo>
                    <a:pt x="416" y="2905"/>
                  </a:lnTo>
                  <a:lnTo>
                    <a:pt x="473" y="2981"/>
                  </a:lnTo>
                  <a:lnTo>
                    <a:pt x="535" y="3051"/>
                  </a:lnTo>
                  <a:lnTo>
                    <a:pt x="601" y="3117"/>
                  </a:lnTo>
                  <a:lnTo>
                    <a:pt x="672" y="3179"/>
                  </a:lnTo>
                  <a:lnTo>
                    <a:pt x="746" y="3237"/>
                  </a:lnTo>
                  <a:lnTo>
                    <a:pt x="825" y="3289"/>
                  </a:lnTo>
                  <a:lnTo>
                    <a:pt x="907" y="3336"/>
                  </a:lnTo>
                  <a:lnTo>
                    <a:pt x="992" y="3377"/>
                  </a:lnTo>
                  <a:lnTo>
                    <a:pt x="1080" y="3412"/>
                  </a:lnTo>
                  <a:lnTo>
                    <a:pt x="1172" y="3442"/>
                  </a:lnTo>
                  <a:lnTo>
                    <a:pt x="1265" y="3466"/>
                  </a:lnTo>
                  <a:lnTo>
                    <a:pt x="1361" y="3483"/>
                  </a:lnTo>
                  <a:lnTo>
                    <a:pt x="1460" y="3493"/>
                  </a:lnTo>
                  <a:lnTo>
                    <a:pt x="1559" y="3497"/>
                  </a:lnTo>
                  <a:lnTo>
                    <a:pt x="1659" y="3493"/>
                  </a:lnTo>
                  <a:lnTo>
                    <a:pt x="1758" y="3483"/>
                  </a:lnTo>
                  <a:lnTo>
                    <a:pt x="1854" y="3466"/>
                  </a:lnTo>
                  <a:lnTo>
                    <a:pt x="1948" y="3442"/>
                  </a:lnTo>
                  <a:lnTo>
                    <a:pt x="2039" y="3412"/>
                  </a:lnTo>
                  <a:lnTo>
                    <a:pt x="2128" y="3377"/>
                  </a:lnTo>
                  <a:lnTo>
                    <a:pt x="2213" y="3336"/>
                  </a:lnTo>
                  <a:lnTo>
                    <a:pt x="2294" y="3289"/>
                  </a:lnTo>
                  <a:lnTo>
                    <a:pt x="2372" y="3237"/>
                  </a:lnTo>
                  <a:lnTo>
                    <a:pt x="2448" y="3179"/>
                  </a:lnTo>
                  <a:lnTo>
                    <a:pt x="2517" y="3117"/>
                  </a:lnTo>
                  <a:lnTo>
                    <a:pt x="2584" y="3051"/>
                  </a:lnTo>
                  <a:lnTo>
                    <a:pt x="2646" y="2981"/>
                  </a:lnTo>
                  <a:lnTo>
                    <a:pt x="2702" y="2905"/>
                  </a:lnTo>
                  <a:lnTo>
                    <a:pt x="2754" y="2828"/>
                  </a:lnTo>
                  <a:lnTo>
                    <a:pt x="2802" y="2746"/>
                  </a:lnTo>
                  <a:lnTo>
                    <a:pt x="2843" y="2660"/>
                  </a:lnTo>
                  <a:lnTo>
                    <a:pt x="2878" y="2572"/>
                  </a:lnTo>
                  <a:lnTo>
                    <a:pt x="2908" y="2481"/>
                  </a:lnTo>
                  <a:lnTo>
                    <a:pt x="2932" y="2386"/>
                  </a:lnTo>
                  <a:lnTo>
                    <a:pt x="2949" y="2290"/>
                  </a:lnTo>
                  <a:lnTo>
                    <a:pt x="2959" y="2192"/>
                  </a:lnTo>
                  <a:lnTo>
                    <a:pt x="2963" y="2091"/>
                  </a:lnTo>
                  <a:lnTo>
                    <a:pt x="2959" y="1992"/>
                  </a:lnTo>
                  <a:lnTo>
                    <a:pt x="2949" y="1893"/>
                  </a:lnTo>
                  <a:lnTo>
                    <a:pt x="2932" y="1796"/>
                  </a:lnTo>
                  <a:lnTo>
                    <a:pt x="2908" y="1703"/>
                  </a:lnTo>
                  <a:lnTo>
                    <a:pt x="2878" y="1611"/>
                  </a:lnTo>
                  <a:lnTo>
                    <a:pt x="2843" y="1524"/>
                  </a:lnTo>
                  <a:lnTo>
                    <a:pt x="2802" y="1438"/>
                  </a:lnTo>
                  <a:lnTo>
                    <a:pt x="2754" y="1356"/>
                  </a:lnTo>
                  <a:lnTo>
                    <a:pt x="2702" y="1277"/>
                  </a:lnTo>
                  <a:lnTo>
                    <a:pt x="2646" y="1203"/>
                  </a:lnTo>
                  <a:lnTo>
                    <a:pt x="2584" y="1132"/>
                  </a:lnTo>
                  <a:lnTo>
                    <a:pt x="2517" y="1065"/>
                  </a:lnTo>
                  <a:lnTo>
                    <a:pt x="2448" y="1003"/>
                  </a:lnTo>
                  <a:lnTo>
                    <a:pt x="2372" y="947"/>
                  </a:lnTo>
                  <a:lnTo>
                    <a:pt x="2294" y="895"/>
                  </a:lnTo>
                  <a:lnTo>
                    <a:pt x="2213" y="848"/>
                  </a:lnTo>
                  <a:lnTo>
                    <a:pt x="2128" y="806"/>
                  </a:lnTo>
                  <a:lnTo>
                    <a:pt x="2039" y="770"/>
                  </a:lnTo>
                  <a:lnTo>
                    <a:pt x="1948" y="741"/>
                  </a:lnTo>
                  <a:lnTo>
                    <a:pt x="1854" y="717"/>
                  </a:lnTo>
                  <a:lnTo>
                    <a:pt x="1758" y="701"/>
                  </a:lnTo>
                  <a:lnTo>
                    <a:pt x="1659" y="690"/>
                  </a:lnTo>
                  <a:lnTo>
                    <a:pt x="1559" y="686"/>
                  </a:lnTo>
                  <a:close/>
                  <a:moveTo>
                    <a:pt x="1441" y="148"/>
                  </a:moveTo>
                  <a:lnTo>
                    <a:pt x="1441" y="288"/>
                  </a:lnTo>
                  <a:lnTo>
                    <a:pt x="1678" y="288"/>
                  </a:lnTo>
                  <a:lnTo>
                    <a:pt x="1678" y="148"/>
                  </a:lnTo>
                  <a:lnTo>
                    <a:pt x="1441" y="148"/>
                  </a:lnTo>
                  <a:close/>
                  <a:moveTo>
                    <a:pt x="1367" y="0"/>
                  </a:moveTo>
                  <a:lnTo>
                    <a:pt x="1752" y="0"/>
                  </a:lnTo>
                  <a:lnTo>
                    <a:pt x="1772" y="3"/>
                  </a:lnTo>
                  <a:lnTo>
                    <a:pt x="1790" y="11"/>
                  </a:lnTo>
                  <a:lnTo>
                    <a:pt x="1804" y="22"/>
                  </a:lnTo>
                  <a:lnTo>
                    <a:pt x="1816" y="37"/>
                  </a:lnTo>
                  <a:lnTo>
                    <a:pt x="1823" y="54"/>
                  </a:lnTo>
                  <a:lnTo>
                    <a:pt x="1826" y="74"/>
                  </a:lnTo>
                  <a:lnTo>
                    <a:pt x="1826" y="361"/>
                  </a:lnTo>
                  <a:lnTo>
                    <a:pt x="1823" y="381"/>
                  </a:lnTo>
                  <a:lnTo>
                    <a:pt x="1816" y="399"/>
                  </a:lnTo>
                  <a:lnTo>
                    <a:pt x="1804" y="414"/>
                  </a:lnTo>
                  <a:lnTo>
                    <a:pt x="1790" y="426"/>
                  </a:lnTo>
                  <a:lnTo>
                    <a:pt x="1772" y="433"/>
                  </a:lnTo>
                  <a:lnTo>
                    <a:pt x="1752" y="436"/>
                  </a:lnTo>
                  <a:lnTo>
                    <a:pt x="1634" y="436"/>
                  </a:lnTo>
                  <a:lnTo>
                    <a:pt x="1634" y="532"/>
                  </a:lnTo>
                  <a:lnTo>
                    <a:pt x="1735" y="540"/>
                  </a:lnTo>
                  <a:lnTo>
                    <a:pt x="1836" y="555"/>
                  </a:lnTo>
                  <a:lnTo>
                    <a:pt x="1934" y="576"/>
                  </a:lnTo>
                  <a:lnTo>
                    <a:pt x="2030" y="603"/>
                  </a:lnTo>
                  <a:lnTo>
                    <a:pt x="2123" y="636"/>
                  </a:lnTo>
                  <a:lnTo>
                    <a:pt x="2214" y="674"/>
                  </a:lnTo>
                  <a:lnTo>
                    <a:pt x="2301" y="718"/>
                  </a:lnTo>
                  <a:lnTo>
                    <a:pt x="2386" y="768"/>
                  </a:lnTo>
                  <a:lnTo>
                    <a:pt x="2466" y="821"/>
                  </a:lnTo>
                  <a:lnTo>
                    <a:pt x="2543" y="881"/>
                  </a:lnTo>
                  <a:lnTo>
                    <a:pt x="2616" y="945"/>
                  </a:lnTo>
                  <a:lnTo>
                    <a:pt x="2686" y="1012"/>
                  </a:lnTo>
                  <a:lnTo>
                    <a:pt x="2750" y="1085"/>
                  </a:lnTo>
                  <a:lnTo>
                    <a:pt x="2811" y="1161"/>
                  </a:lnTo>
                  <a:lnTo>
                    <a:pt x="2866" y="1241"/>
                  </a:lnTo>
                  <a:lnTo>
                    <a:pt x="2917" y="1324"/>
                  </a:lnTo>
                  <a:lnTo>
                    <a:pt x="2963" y="1410"/>
                  </a:lnTo>
                  <a:lnTo>
                    <a:pt x="3002" y="1500"/>
                  </a:lnTo>
                  <a:lnTo>
                    <a:pt x="3037" y="1593"/>
                  </a:lnTo>
                  <a:lnTo>
                    <a:pt x="3066" y="1689"/>
                  </a:lnTo>
                  <a:lnTo>
                    <a:pt x="3089" y="1786"/>
                  </a:lnTo>
                  <a:lnTo>
                    <a:pt x="3105" y="1886"/>
                  </a:lnTo>
                  <a:lnTo>
                    <a:pt x="3115" y="1988"/>
                  </a:lnTo>
                  <a:lnTo>
                    <a:pt x="3119" y="2091"/>
                  </a:lnTo>
                  <a:lnTo>
                    <a:pt x="3115" y="2195"/>
                  </a:lnTo>
                  <a:lnTo>
                    <a:pt x="3105" y="2294"/>
                  </a:lnTo>
                  <a:lnTo>
                    <a:pt x="3089" y="2394"/>
                  </a:lnTo>
                  <a:lnTo>
                    <a:pt x="3067" y="2491"/>
                  </a:lnTo>
                  <a:lnTo>
                    <a:pt x="3039" y="2585"/>
                  </a:lnTo>
                  <a:lnTo>
                    <a:pt x="3005" y="2676"/>
                  </a:lnTo>
                  <a:lnTo>
                    <a:pt x="2966" y="2766"/>
                  </a:lnTo>
                  <a:lnTo>
                    <a:pt x="2922" y="2851"/>
                  </a:lnTo>
                  <a:lnTo>
                    <a:pt x="2872" y="2934"/>
                  </a:lnTo>
                  <a:lnTo>
                    <a:pt x="2818" y="3013"/>
                  </a:lnTo>
                  <a:lnTo>
                    <a:pt x="2759" y="3088"/>
                  </a:lnTo>
                  <a:lnTo>
                    <a:pt x="2695" y="3161"/>
                  </a:lnTo>
                  <a:lnTo>
                    <a:pt x="2627" y="3228"/>
                  </a:lnTo>
                  <a:lnTo>
                    <a:pt x="2555" y="3293"/>
                  </a:lnTo>
                  <a:lnTo>
                    <a:pt x="2480" y="3351"/>
                  </a:lnTo>
                  <a:lnTo>
                    <a:pt x="2400" y="3406"/>
                  </a:lnTo>
                  <a:lnTo>
                    <a:pt x="2318" y="3456"/>
                  </a:lnTo>
                  <a:lnTo>
                    <a:pt x="2232" y="3500"/>
                  </a:lnTo>
                  <a:lnTo>
                    <a:pt x="2143" y="3540"/>
                  </a:lnTo>
                  <a:lnTo>
                    <a:pt x="2052" y="3573"/>
                  </a:lnTo>
                  <a:lnTo>
                    <a:pt x="1958" y="3601"/>
                  </a:lnTo>
                  <a:lnTo>
                    <a:pt x="1861" y="3624"/>
                  </a:lnTo>
                  <a:lnTo>
                    <a:pt x="1762" y="3640"/>
                  </a:lnTo>
                  <a:lnTo>
                    <a:pt x="1661" y="3650"/>
                  </a:lnTo>
                  <a:lnTo>
                    <a:pt x="1559" y="3653"/>
                  </a:lnTo>
                  <a:lnTo>
                    <a:pt x="1457" y="3650"/>
                  </a:lnTo>
                  <a:lnTo>
                    <a:pt x="1357" y="3640"/>
                  </a:lnTo>
                  <a:lnTo>
                    <a:pt x="1258" y="3624"/>
                  </a:lnTo>
                  <a:lnTo>
                    <a:pt x="1162" y="3601"/>
                  </a:lnTo>
                  <a:lnTo>
                    <a:pt x="1068" y="3573"/>
                  </a:lnTo>
                  <a:lnTo>
                    <a:pt x="976" y="3540"/>
                  </a:lnTo>
                  <a:lnTo>
                    <a:pt x="887" y="3500"/>
                  </a:lnTo>
                  <a:lnTo>
                    <a:pt x="801" y="3456"/>
                  </a:lnTo>
                  <a:lnTo>
                    <a:pt x="719" y="3406"/>
                  </a:lnTo>
                  <a:lnTo>
                    <a:pt x="639" y="3351"/>
                  </a:lnTo>
                  <a:lnTo>
                    <a:pt x="564" y="3293"/>
                  </a:lnTo>
                  <a:lnTo>
                    <a:pt x="492" y="3228"/>
                  </a:lnTo>
                  <a:lnTo>
                    <a:pt x="424" y="3161"/>
                  </a:lnTo>
                  <a:lnTo>
                    <a:pt x="361" y="3088"/>
                  </a:lnTo>
                  <a:lnTo>
                    <a:pt x="301" y="3013"/>
                  </a:lnTo>
                  <a:lnTo>
                    <a:pt x="247" y="2934"/>
                  </a:lnTo>
                  <a:lnTo>
                    <a:pt x="197" y="2851"/>
                  </a:lnTo>
                  <a:lnTo>
                    <a:pt x="153" y="2766"/>
                  </a:lnTo>
                  <a:lnTo>
                    <a:pt x="114" y="2676"/>
                  </a:lnTo>
                  <a:lnTo>
                    <a:pt x="80" y="2585"/>
                  </a:lnTo>
                  <a:lnTo>
                    <a:pt x="52" y="2491"/>
                  </a:lnTo>
                  <a:lnTo>
                    <a:pt x="30" y="2394"/>
                  </a:lnTo>
                  <a:lnTo>
                    <a:pt x="13" y="2294"/>
                  </a:lnTo>
                  <a:lnTo>
                    <a:pt x="3" y="2195"/>
                  </a:lnTo>
                  <a:lnTo>
                    <a:pt x="0" y="2091"/>
                  </a:lnTo>
                  <a:lnTo>
                    <a:pt x="3" y="1988"/>
                  </a:lnTo>
                  <a:lnTo>
                    <a:pt x="13" y="1886"/>
                  </a:lnTo>
                  <a:lnTo>
                    <a:pt x="30" y="1786"/>
                  </a:lnTo>
                  <a:lnTo>
                    <a:pt x="53" y="1689"/>
                  </a:lnTo>
                  <a:lnTo>
                    <a:pt x="82" y="1593"/>
                  </a:lnTo>
                  <a:lnTo>
                    <a:pt x="116" y="1500"/>
                  </a:lnTo>
                  <a:lnTo>
                    <a:pt x="156" y="1410"/>
                  </a:lnTo>
                  <a:lnTo>
                    <a:pt x="201" y="1324"/>
                  </a:lnTo>
                  <a:lnTo>
                    <a:pt x="252" y="1241"/>
                  </a:lnTo>
                  <a:lnTo>
                    <a:pt x="308" y="1161"/>
                  </a:lnTo>
                  <a:lnTo>
                    <a:pt x="369" y="1085"/>
                  </a:lnTo>
                  <a:lnTo>
                    <a:pt x="433" y="1012"/>
                  </a:lnTo>
                  <a:lnTo>
                    <a:pt x="503" y="945"/>
                  </a:lnTo>
                  <a:lnTo>
                    <a:pt x="576" y="881"/>
                  </a:lnTo>
                  <a:lnTo>
                    <a:pt x="652" y="821"/>
                  </a:lnTo>
                  <a:lnTo>
                    <a:pt x="733" y="768"/>
                  </a:lnTo>
                  <a:lnTo>
                    <a:pt x="817" y="718"/>
                  </a:lnTo>
                  <a:lnTo>
                    <a:pt x="905" y="674"/>
                  </a:lnTo>
                  <a:lnTo>
                    <a:pt x="996" y="636"/>
                  </a:lnTo>
                  <a:lnTo>
                    <a:pt x="1089" y="603"/>
                  </a:lnTo>
                  <a:lnTo>
                    <a:pt x="1185" y="576"/>
                  </a:lnTo>
                  <a:lnTo>
                    <a:pt x="1282" y="555"/>
                  </a:lnTo>
                  <a:lnTo>
                    <a:pt x="1383" y="540"/>
                  </a:lnTo>
                  <a:lnTo>
                    <a:pt x="1485" y="532"/>
                  </a:lnTo>
                  <a:lnTo>
                    <a:pt x="1485" y="436"/>
                  </a:lnTo>
                  <a:lnTo>
                    <a:pt x="1367" y="436"/>
                  </a:lnTo>
                  <a:lnTo>
                    <a:pt x="1347" y="433"/>
                  </a:lnTo>
                  <a:lnTo>
                    <a:pt x="1329" y="426"/>
                  </a:lnTo>
                  <a:lnTo>
                    <a:pt x="1315" y="414"/>
                  </a:lnTo>
                  <a:lnTo>
                    <a:pt x="1302" y="399"/>
                  </a:lnTo>
                  <a:lnTo>
                    <a:pt x="1296" y="381"/>
                  </a:lnTo>
                  <a:lnTo>
                    <a:pt x="1292" y="361"/>
                  </a:lnTo>
                  <a:lnTo>
                    <a:pt x="1292" y="74"/>
                  </a:lnTo>
                  <a:lnTo>
                    <a:pt x="1296" y="54"/>
                  </a:lnTo>
                  <a:lnTo>
                    <a:pt x="1302" y="37"/>
                  </a:lnTo>
                  <a:lnTo>
                    <a:pt x="1315" y="22"/>
                  </a:lnTo>
                  <a:lnTo>
                    <a:pt x="1329" y="11"/>
                  </a:lnTo>
                  <a:lnTo>
                    <a:pt x="1347" y="3"/>
                  </a:lnTo>
                  <a:lnTo>
                    <a:pt x="1367"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sp>
          <p:nvSpPr>
            <p:cNvPr id="64" name="Freeform 401"/>
            <p:cNvSpPr>
              <a:spLocks noEditPoints="1"/>
            </p:cNvSpPr>
            <p:nvPr/>
          </p:nvSpPr>
          <p:spPr bwMode="auto">
            <a:xfrm>
              <a:off x="4627563" y="5235576"/>
              <a:ext cx="179388" cy="180975"/>
            </a:xfrm>
            <a:custGeom>
              <a:avLst/>
              <a:gdLst>
                <a:gd name="T0" fmla="*/ 405 w 1132"/>
                <a:gd name="T1" fmla="*/ 510 h 1133"/>
                <a:gd name="T2" fmla="*/ 223 w 1132"/>
                <a:gd name="T3" fmla="*/ 910 h 1133"/>
                <a:gd name="T4" fmla="*/ 623 w 1132"/>
                <a:gd name="T5" fmla="*/ 728 h 1133"/>
                <a:gd name="T6" fmla="*/ 405 w 1132"/>
                <a:gd name="T7" fmla="*/ 510 h 1133"/>
                <a:gd name="T8" fmla="*/ 910 w 1132"/>
                <a:gd name="T9" fmla="*/ 223 h 1133"/>
                <a:gd name="T10" fmla="*/ 510 w 1132"/>
                <a:gd name="T11" fmla="*/ 404 h 1133"/>
                <a:gd name="T12" fmla="*/ 728 w 1132"/>
                <a:gd name="T13" fmla="*/ 623 h 1133"/>
                <a:gd name="T14" fmla="*/ 910 w 1132"/>
                <a:gd name="T15" fmla="*/ 223 h 1133"/>
                <a:gd name="T16" fmla="*/ 1063 w 1132"/>
                <a:gd name="T17" fmla="*/ 0 h 1133"/>
                <a:gd name="T18" fmla="*/ 1080 w 1132"/>
                <a:gd name="T19" fmla="*/ 3 h 1133"/>
                <a:gd name="T20" fmla="*/ 1097 w 1132"/>
                <a:gd name="T21" fmla="*/ 11 h 1133"/>
                <a:gd name="T22" fmla="*/ 1111 w 1132"/>
                <a:gd name="T23" fmla="*/ 22 h 1133"/>
                <a:gd name="T24" fmla="*/ 1122 w 1132"/>
                <a:gd name="T25" fmla="*/ 36 h 1133"/>
                <a:gd name="T26" fmla="*/ 1129 w 1132"/>
                <a:gd name="T27" fmla="*/ 52 h 1133"/>
                <a:gd name="T28" fmla="*/ 1132 w 1132"/>
                <a:gd name="T29" fmla="*/ 70 h 1133"/>
                <a:gd name="T30" fmla="*/ 1131 w 1132"/>
                <a:gd name="T31" fmla="*/ 87 h 1133"/>
                <a:gd name="T32" fmla="*/ 1126 w 1132"/>
                <a:gd name="T33" fmla="*/ 104 h 1133"/>
                <a:gd name="T34" fmla="*/ 818 w 1132"/>
                <a:gd name="T35" fmla="*/ 782 h 1133"/>
                <a:gd name="T36" fmla="*/ 818 w 1132"/>
                <a:gd name="T37" fmla="*/ 784 h 1133"/>
                <a:gd name="T38" fmla="*/ 816 w 1132"/>
                <a:gd name="T39" fmla="*/ 787 h 1133"/>
                <a:gd name="T40" fmla="*/ 814 w 1132"/>
                <a:gd name="T41" fmla="*/ 790 h 1133"/>
                <a:gd name="T42" fmla="*/ 812 w 1132"/>
                <a:gd name="T43" fmla="*/ 793 h 1133"/>
                <a:gd name="T44" fmla="*/ 810 w 1132"/>
                <a:gd name="T45" fmla="*/ 796 h 1133"/>
                <a:gd name="T46" fmla="*/ 808 w 1132"/>
                <a:gd name="T47" fmla="*/ 798 h 1133"/>
                <a:gd name="T48" fmla="*/ 803 w 1132"/>
                <a:gd name="T49" fmla="*/ 804 h 1133"/>
                <a:gd name="T50" fmla="*/ 798 w 1132"/>
                <a:gd name="T51" fmla="*/ 808 h 1133"/>
                <a:gd name="T52" fmla="*/ 796 w 1132"/>
                <a:gd name="T53" fmla="*/ 810 h 1133"/>
                <a:gd name="T54" fmla="*/ 792 w 1132"/>
                <a:gd name="T55" fmla="*/ 813 h 1133"/>
                <a:gd name="T56" fmla="*/ 789 w 1132"/>
                <a:gd name="T57" fmla="*/ 815 h 1133"/>
                <a:gd name="T58" fmla="*/ 787 w 1132"/>
                <a:gd name="T59" fmla="*/ 816 h 1133"/>
                <a:gd name="T60" fmla="*/ 783 w 1132"/>
                <a:gd name="T61" fmla="*/ 818 h 1133"/>
                <a:gd name="T62" fmla="*/ 781 w 1132"/>
                <a:gd name="T63" fmla="*/ 819 h 1133"/>
                <a:gd name="T64" fmla="*/ 104 w 1132"/>
                <a:gd name="T65" fmla="*/ 1126 h 1133"/>
                <a:gd name="T66" fmla="*/ 90 w 1132"/>
                <a:gd name="T67" fmla="*/ 1132 h 1133"/>
                <a:gd name="T68" fmla="*/ 75 w 1132"/>
                <a:gd name="T69" fmla="*/ 1133 h 1133"/>
                <a:gd name="T70" fmla="*/ 56 w 1132"/>
                <a:gd name="T71" fmla="*/ 1131 h 1133"/>
                <a:gd name="T72" fmla="*/ 38 w 1132"/>
                <a:gd name="T73" fmla="*/ 1123 h 1133"/>
                <a:gd name="T74" fmla="*/ 23 w 1132"/>
                <a:gd name="T75" fmla="*/ 1112 h 1133"/>
                <a:gd name="T76" fmla="*/ 10 w 1132"/>
                <a:gd name="T77" fmla="*/ 1098 h 1133"/>
                <a:gd name="T78" fmla="*/ 4 w 1132"/>
                <a:gd name="T79" fmla="*/ 1081 h 1133"/>
                <a:gd name="T80" fmla="*/ 0 w 1132"/>
                <a:gd name="T81" fmla="*/ 1063 h 1133"/>
                <a:gd name="T82" fmla="*/ 1 w 1132"/>
                <a:gd name="T83" fmla="*/ 1046 h 1133"/>
                <a:gd name="T84" fmla="*/ 7 w 1132"/>
                <a:gd name="T85" fmla="*/ 1029 h 1133"/>
                <a:gd name="T86" fmla="*/ 315 w 1132"/>
                <a:gd name="T87" fmla="*/ 351 h 1133"/>
                <a:gd name="T88" fmla="*/ 315 w 1132"/>
                <a:gd name="T89" fmla="*/ 349 h 1133"/>
                <a:gd name="T90" fmla="*/ 317 w 1132"/>
                <a:gd name="T91" fmla="*/ 346 h 1133"/>
                <a:gd name="T92" fmla="*/ 319 w 1132"/>
                <a:gd name="T93" fmla="*/ 343 h 1133"/>
                <a:gd name="T94" fmla="*/ 320 w 1132"/>
                <a:gd name="T95" fmla="*/ 340 h 1133"/>
                <a:gd name="T96" fmla="*/ 323 w 1132"/>
                <a:gd name="T97" fmla="*/ 337 h 1133"/>
                <a:gd name="T98" fmla="*/ 325 w 1132"/>
                <a:gd name="T99" fmla="*/ 335 h 1133"/>
                <a:gd name="T100" fmla="*/ 329 w 1132"/>
                <a:gd name="T101" fmla="*/ 329 h 1133"/>
                <a:gd name="T102" fmla="*/ 335 w 1132"/>
                <a:gd name="T103" fmla="*/ 325 h 1133"/>
                <a:gd name="T104" fmla="*/ 337 w 1132"/>
                <a:gd name="T105" fmla="*/ 324 h 1133"/>
                <a:gd name="T106" fmla="*/ 340 w 1132"/>
                <a:gd name="T107" fmla="*/ 320 h 1133"/>
                <a:gd name="T108" fmla="*/ 344 w 1132"/>
                <a:gd name="T109" fmla="*/ 319 h 1133"/>
                <a:gd name="T110" fmla="*/ 346 w 1132"/>
                <a:gd name="T111" fmla="*/ 317 h 1133"/>
                <a:gd name="T112" fmla="*/ 349 w 1132"/>
                <a:gd name="T113" fmla="*/ 316 h 1133"/>
                <a:gd name="T114" fmla="*/ 351 w 1132"/>
                <a:gd name="T115" fmla="*/ 315 h 1133"/>
                <a:gd name="T116" fmla="*/ 1028 w 1132"/>
                <a:gd name="T117" fmla="*/ 6 h 1133"/>
                <a:gd name="T118" fmla="*/ 1045 w 1132"/>
                <a:gd name="T119" fmla="*/ 1 h 1133"/>
                <a:gd name="T120" fmla="*/ 1063 w 1132"/>
                <a:gd name="T121" fmla="*/ 0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2" h="1133">
                  <a:moveTo>
                    <a:pt x="405" y="510"/>
                  </a:moveTo>
                  <a:lnTo>
                    <a:pt x="223" y="910"/>
                  </a:lnTo>
                  <a:lnTo>
                    <a:pt x="623" y="728"/>
                  </a:lnTo>
                  <a:lnTo>
                    <a:pt x="405" y="510"/>
                  </a:lnTo>
                  <a:close/>
                  <a:moveTo>
                    <a:pt x="910" y="223"/>
                  </a:moveTo>
                  <a:lnTo>
                    <a:pt x="510" y="404"/>
                  </a:lnTo>
                  <a:lnTo>
                    <a:pt x="728" y="623"/>
                  </a:lnTo>
                  <a:lnTo>
                    <a:pt x="910" y="223"/>
                  </a:lnTo>
                  <a:close/>
                  <a:moveTo>
                    <a:pt x="1063" y="0"/>
                  </a:moveTo>
                  <a:lnTo>
                    <a:pt x="1080" y="3"/>
                  </a:lnTo>
                  <a:lnTo>
                    <a:pt x="1097" y="11"/>
                  </a:lnTo>
                  <a:lnTo>
                    <a:pt x="1111" y="22"/>
                  </a:lnTo>
                  <a:lnTo>
                    <a:pt x="1122" y="36"/>
                  </a:lnTo>
                  <a:lnTo>
                    <a:pt x="1129" y="52"/>
                  </a:lnTo>
                  <a:lnTo>
                    <a:pt x="1132" y="70"/>
                  </a:lnTo>
                  <a:lnTo>
                    <a:pt x="1131" y="87"/>
                  </a:lnTo>
                  <a:lnTo>
                    <a:pt x="1126" y="104"/>
                  </a:lnTo>
                  <a:lnTo>
                    <a:pt x="818" y="782"/>
                  </a:lnTo>
                  <a:lnTo>
                    <a:pt x="818" y="784"/>
                  </a:lnTo>
                  <a:lnTo>
                    <a:pt x="816" y="787"/>
                  </a:lnTo>
                  <a:lnTo>
                    <a:pt x="814" y="790"/>
                  </a:lnTo>
                  <a:lnTo>
                    <a:pt x="812" y="793"/>
                  </a:lnTo>
                  <a:lnTo>
                    <a:pt x="810" y="796"/>
                  </a:lnTo>
                  <a:lnTo>
                    <a:pt x="808" y="798"/>
                  </a:lnTo>
                  <a:lnTo>
                    <a:pt x="803" y="804"/>
                  </a:lnTo>
                  <a:lnTo>
                    <a:pt x="798" y="808"/>
                  </a:lnTo>
                  <a:lnTo>
                    <a:pt x="796" y="810"/>
                  </a:lnTo>
                  <a:lnTo>
                    <a:pt x="792" y="813"/>
                  </a:lnTo>
                  <a:lnTo>
                    <a:pt x="789" y="815"/>
                  </a:lnTo>
                  <a:lnTo>
                    <a:pt x="787" y="816"/>
                  </a:lnTo>
                  <a:lnTo>
                    <a:pt x="783" y="818"/>
                  </a:lnTo>
                  <a:lnTo>
                    <a:pt x="781" y="819"/>
                  </a:lnTo>
                  <a:lnTo>
                    <a:pt x="104" y="1126"/>
                  </a:lnTo>
                  <a:lnTo>
                    <a:pt x="90" y="1132"/>
                  </a:lnTo>
                  <a:lnTo>
                    <a:pt x="75" y="1133"/>
                  </a:lnTo>
                  <a:lnTo>
                    <a:pt x="56" y="1131"/>
                  </a:lnTo>
                  <a:lnTo>
                    <a:pt x="38" y="1123"/>
                  </a:lnTo>
                  <a:lnTo>
                    <a:pt x="23" y="1112"/>
                  </a:lnTo>
                  <a:lnTo>
                    <a:pt x="10" y="1098"/>
                  </a:lnTo>
                  <a:lnTo>
                    <a:pt x="4" y="1081"/>
                  </a:lnTo>
                  <a:lnTo>
                    <a:pt x="0" y="1063"/>
                  </a:lnTo>
                  <a:lnTo>
                    <a:pt x="1" y="1046"/>
                  </a:lnTo>
                  <a:lnTo>
                    <a:pt x="7" y="1029"/>
                  </a:lnTo>
                  <a:lnTo>
                    <a:pt x="315" y="351"/>
                  </a:lnTo>
                  <a:lnTo>
                    <a:pt x="315" y="349"/>
                  </a:lnTo>
                  <a:lnTo>
                    <a:pt x="317" y="346"/>
                  </a:lnTo>
                  <a:lnTo>
                    <a:pt x="319" y="343"/>
                  </a:lnTo>
                  <a:lnTo>
                    <a:pt x="320" y="340"/>
                  </a:lnTo>
                  <a:lnTo>
                    <a:pt x="323" y="337"/>
                  </a:lnTo>
                  <a:lnTo>
                    <a:pt x="325" y="335"/>
                  </a:lnTo>
                  <a:lnTo>
                    <a:pt x="329" y="329"/>
                  </a:lnTo>
                  <a:lnTo>
                    <a:pt x="335" y="325"/>
                  </a:lnTo>
                  <a:lnTo>
                    <a:pt x="337" y="324"/>
                  </a:lnTo>
                  <a:lnTo>
                    <a:pt x="340" y="320"/>
                  </a:lnTo>
                  <a:lnTo>
                    <a:pt x="344" y="319"/>
                  </a:lnTo>
                  <a:lnTo>
                    <a:pt x="346" y="317"/>
                  </a:lnTo>
                  <a:lnTo>
                    <a:pt x="349" y="316"/>
                  </a:lnTo>
                  <a:lnTo>
                    <a:pt x="351" y="315"/>
                  </a:lnTo>
                  <a:lnTo>
                    <a:pt x="1028" y="6"/>
                  </a:lnTo>
                  <a:lnTo>
                    <a:pt x="1045" y="1"/>
                  </a:lnTo>
                  <a:lnTo>
                    <a:pt x="1063" y="0"/>
                  </a:lnTo>
                  <a:close/>
                </a:path>
              </a:pathLst>
            </a:custGeom>
            <a:grpFill/>
            <a:ln w="0">
              <a:noFill/>
              <a:prstDash val="solid"/>
              <a:round/>
            </a:ln>
          </p:spPr>
          <p:txBody>
            <a:bodyPr vert="horz" wrap="square" lIns="91440" tIns="45720" rIns="91440" bIns="45720" numCol="1" anchor="t" anchorCtr="0" compatLnSpc="1"/>
            <a:lstStyle/>
            <a:p>
              <a:endParaRPr lang="en-US" sz="1600">
                <a:solidFill>
                  <a:schemeClr val="bg2"/>
                </a:solidFill>
                <a:latin typeface="字魂105号-简雅黑" panose="00000500000000000000" charset="-122"/>
                <a:ea typeface="字魂105号-简雅黑" panose="00000500000000000000" charset="-122"/>
              </a:endParaRPr>
            </a:p>
          </p:txBody>
        </p:sp>
      </p:grpSp>
      <p:sp>
        <p:nvSpPr>
          <p:cNvPr id="65" name="1"/>
          <p:cNvSpPr txBox="1">
            <a:spLocks noChangeArrowheads="1"/>
          </p:cNvSpPr>
          <p:nvPr/>
        </p:nvSpPr>
        <p:spPr bwMode="auto">
          <a:xfrm>
            <a:off x="1635125" y="1823720"/>
            <a:ext cx="270256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保温屋顶。</a:t>
            </a:r>
          </a:p>
        </p:txBody>
      </p:sp>
      <p:sp>
        <p:nvSpPr>
          <p:cNvPr id="67" name="1"/>
          <p:cNvSpPr txBox="1">
            <a:spLocks noChangeArrowheads="1"/>
          </p:cNvSpPr>
          <p:nvPr/>
        </p:nvSpPr>
        <p:spPr bwMode="auto">
          <a:xfrm>
            <a:off x="5473700" y="1932305"/>
            <a:ext cx="26301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采光屋顶。</a:t>
            </a:r>
          </a:p>
        </p:txBody>
      </p:sp>
      <p:sp>
        <p:nvSpPr>
          <p:cNvPr id="69" name="1"/>
          <p:cNvSpPr txBox="1">
            <a:spLocks noChangeArrowheads="1"/>
          </p:cNvSpPr>
          <p:nvPr/>
        </p:nvSpPr>
        <p:spPr bwMode="auto">
          <a:xfrm>
            <a:off x="9323705" y="1930400"/>
            <a:ext cx="213233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上人屋顶。</a:t>
            </a:r>
          </a:p>
        </p:txBody>
      </p:sp>
      <p:sp>
        <p:nvSpPr>
          <p:cNvPr id="70" name="1"/>
          <p:cNvSpPr txBox="1">
            <a:spLocks noChangeArrowheads="1"/>
          </p:cNvSpPr>
          <p:nvPr/>
        </p:nvSpPr>
        <p:spPr bwMode="auto">
          <a:xfrm>
            <a:off x="9330690" y="2278380"/>
            <a:ext cx="205105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上人屋顶可以为人们提供室外休闲的活动场所。</a:t>
            </a:r>
          </a:p>
        </p:txBody>
      </p:sp>
      <p:sp>
        <p:nvSpPr>
          <p:cNvPr id="71" name="1"/>
          <p:cNvSpPr txBox="1">
            <a:spLocks noChangeArrowheads="1"/>
          </p:cNvSpPr>
          <p:nvPr/>
        </p:nvSpPr>
        <p:spPr bwMode="auto">
          <a:xfrm>
            <a:off x="3527425" y="5022850"/>
            <a:ext cx="26460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隔热屋顶。</a:t>
            </a:r>
          </a:p>
        </p:txBody>
      </p:sp>
      <p:sp>
        <p:nvSpPr>
          <p:cNvPr id="72" name="1"/>
          <p:cNvSpPr txBox="1">
            <a:spLocks noChangeArrowheads="1"/>
          </p:cNvSpPr>
          <p:nvPr/>
        </p:nvSpPr>
        <p:spPr bwMode="auto">
          <a:xfrm>
            <a:off x="3536950" y="5377180"/>
            <a:ext cx="275463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dirty="0">
                <a:solidFill>
                  <a:schemeClr val="tx1"/>
                </a:solidFill>
                <a:sym typeface="+mn-lt"/>
              </a:rPr>
              <a:t>屋顶设置隔热层，以阻止室外热量进入室内，达到夏季降温的目的。</a:t>
            </a:r>
          </a:p>
        </p:txBody>
      </p:sp>
      <p:sp>
        <p:nvSpPr>
          <p:cNvPr id="73" name="1"/>
          <p:cNvSpPr txBox="1">
            <a:spLocks noChangeArrowheads="1"/>
          </p:cNvSpPr>
          <p:nvPr/>
        </p:nvSpPr>
        <p:spPr bwMode="auto">
          <a:xfrm>
            <a:off x="7343140" y="5029200"/>
            <a:ext cx="198818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000" dirty="0">
                <a:solidFill>
                  <a:schemeClr val="tx1"/>
                </a:solidFill>
                <a:latin typeface="字魂105号-简雅黑" panose="00000500000000000000" charset="-122"/>
                <a:ea typeface="字魂105号-简雅黑" panose="00000500000000000000" charset="-122"/>
                <a:cs typeface="+mn-ea"/>
                <a:sym typeface="+mn-lt"/>
              </a:rPr>
              <a:t>蓄水屋顶。</a:t>
            </a:r>
          </a:p>
        </p:txBody>
      </p:sp>
      <p:sp>
        <p:nvSpPr>
          <p:cNvPr id="74" name="1"/>
          <p:cNvSpPr txBox="1">
            <a:spLocks noChangeArrowheads="1"/>
          </p:cNvSpPr>
          <p:nvPr/>
        </p:nvSpPr>
        <p:spPr bwMode="auto">
          <a:xfrm>
            <a:off x="7350212" y="5377265"/>
            <a:ext cx="224209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屋顶上做蓄水池，既可起到隔热、降温的作用，又可起到一定的景观效果。</a:t>
            </a:r>
          </a:p>
        </p:txBody>
      </p:sp>
      <p:sp>
        <p:nvSpPr>
          <p:cNvPr id="3" name="文本框 2"/>
          <p:cNvSpPr txBox="1"/>
          <p:nvPr/>
        </p:nvSpPr>
        <p:spPr>
          <a:xfrm>
            <a:off x="1106805" y="330835"/>
            <a:ext cx="6181725" cy="607695"/>
          </a:xfrm>
          <a:prstGeom prst="rect">
            <a:avLst/>
          </a:prstGeom>
          <a:noFill/>
        </p:spPr>
        <p:txBody>
          <a:bodyPr wrap="square" rtlCol="0" anchor="t">
            <a:spAutoFit/>
          </a:bodyPr>
          <a:lstStyle/>
          <a:p>
            <a:pPr>
              <a:lnSpc>
                <a:spcPct val="120000"/>
              </a:lnSpc>
            </a:pPr>
            <a:r>
              <a:rPr lang="zh-CN" altLang="en-US" sz="2800" b="1" dirty="0" smtClean="0">
                <a:solidFill>
                  <a:srgbClr val="F87616"/>
                </a:solidFill>
              </a:rPr>
              <a:t>屋顶按功能的不同分类</a:t>
            </a:r>
          </a:p>
        </p:txBody>
      </p:sp>
      <p:sp>
        <p:nvSpPr>
          <p:cNvPr id="2" name="1"/>
          <p:cNvSpPr txBox="1">
            <a:spLocks noChangeArrowheads="1"/>
          </p:cNvSpPr>
          <p:nvPr/>
        </p:nvSpPr>
        <p:spPr bwMode="auto">
          <a:xfrm>
            <a:off x="1635760" y="2170430"/>
            <a:ext cx="24574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spcBef>
                <a:spcPts val="0"/>
              </a:spcBef>
              <a:spcAft>
                <a:spcPts val="0"/>
              </a:spcAft>
            </a:pPr>
            <a:r>
              <a:rPr lang="zh-CN" altLang="en-US" sz="1400" dirty="0">
                <a:solidFill>
                  <a:schemeClr val="tx1"/>
                </a:solidFill>
                <a:latin typeface="微软雅黑" panose="020B0503020204020204" pitchFamily="34" charset="-122"/>
                <a:cs typeface="+mn-ea"/>
                <a:sym typeface="+mn-lt"/>
              </a:rPr>
              <a:t>屋顶设置保温层，以减少室内热量向外散失，达到冬季节能保暖的目的。</a:t>
            </a:r>
          </a:p>
        </p:txBody>
      </p:sp>
      <p:sp>
        <p:nvSpPr>
          <p:cNvPr id="4" name="1"/>
          <p:cNvSpPr txBox="1">
            <a:spLocks noChangeArrowheads="1"/>
          </p:cNvSpPr>
          <p:nvPr/>
        </p:nvSpPr>
        <p:spPr bwMode="auto">
          <a:xfrm>
            <a:off x="5474335" y="2279015"/>
            <a:ext cx="224663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defTabSz="1216025">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742950" indent="-285750" defTabSz="1216025">
              <a:defRPr>
                <a:latin typeface="Arial" panose="020B0604020202020204" pitchFamily="34" charset="0"/>
                <a:ea typeface="微软雅黑" panose="020B0503020204020204" pitchFamily="34" charset="-122"/>
              </a:defRPr>
            </a:lvl2pPr>
            <a:lvl3pPr marL="1143000" indent="-228600" defTabSz="1216025">
              <a:defRPr>
                <a:latin typeface="Arial" panose="020B0604020202020204" pitchFamily="34" charset="0"/>
                <a:ea typeface="微软雅黑" panose="020B0503020204020204" pitchFamily="34" charset="-122"/>
              </a:defRPr>
            </a:lvl3pPr>
            <a:lvl4pPr marL="1600200" indent="-228600" defTabSz="1216025">
              <a:defRPr>
                <a:latin typeface="Arial" panose="020B0604020202020204" pitchFamily="34" charset="0"/>
                <a:ea typeface="微软雅黑" panose="020B0503020204020204" pitchFamily="34" charset="-122"/>
              </a:defRPr>
            </a:lvl4pPr>
            <a:lvl5pPr marL="2057400" indent="-228600" defTabSz="1216025">
              <a:defRPr>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latin typeface="Arial" panose="020B0604020202020204" pitchFamily="34" charset="0"/>
                <a:ea typeface="微软雅黑" panose="020B0503020204020204" pitchFamily="34" charset="-122"/>
              </a:defRPr>
            </a:lvl9pPr>
          </a:lstStyle>
          <a:p>
            <a:r>
              <a:rPr lang="zh-CN" altLang="en-US" dirty="0">
                <a:solidFill>
                  <a:schemeClr val="tx1"/>
                </a:solidFill>
                <a:sym typeface="+mn-lt"/>
              </a:rPr>
              <a:t>屋顶采用透光材料，以满足室内的采光要求。</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ppt_x</p:attrName>
                                        </p:attrNameLst>
                                      </p:cBhvr>
                                      <p:tavLst>
                                        <p:tav tm="0">
                                          <p:val>
                                            <p:strVal val="#ppt_x-#ppt_w*1.125000"/>
                                          </p:val>
                                        </p:tav>
                                        <p:tav tm="100000">
                                          <p:val>
                                            <p:strVal val="#ppt_x"/>
                                          </p:val>
                                        </p:tav>
                                      </p:tavLst>
                                    </p:anim>
                                    <p:animEffect transition="in" filter="wipe(right)">
                                      <p:cBhvr>
                                        <p:cTn id="35" dur="500"/>
                                        <p:tgtEl>
                                          <p:spTgt spid="32"/>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par>
                                <p:cTn id="40" presetID="2" presetClass="entr" presetSubtype="1"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1"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10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par>
                                <p:cTn id="85" presetID="1"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childTnLst>
                                </p:cTn>
                              </p:par>
                            </p:childTnLst>
                          </p:cTn>
                        </p:par>
                        <p:par>
                          <p:cTn id="87" fill="hold">
                            <p:stCondLst>
                              <p:cond delay="1500"/>
                            </p:stCondLst>
                            <p:childTnLst>
                              <p:par>
                                <p:cTn id="88" presetID="1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ppt_x</p:attrName>
                                        </p:attrNameLst>
                                      </p:cBhvr>
                                      <p:tavLst>
                                        <p:tav tm="0">
                                          <p:val>
                                            <p:strVal val="#ppt_x-#ppt_w*1.125000"/>
                                          </p:val>
                                        </p:tav>
                                        <p:tav tm="100000">
                                          <p:val>
                                            <p:strVal val="#ppt_x"/>
                                          </p:val>
                                        </p:tav>
                                      </p:tavLst>
                                    </p:anim>
                                    <p:animEffect transition="in" filter="wipe(right)">
                                      <p:cBhvr>
                                        <p:cTn id="95" dur="500"/>
                                        <p:tgtEl>
                                          <p:spTgt spid="38"/>
                                        </p:tgtEl>
                                      </p:cBhvr>
                                    </p:animEffect>
                                  </p:childTnLst>
                                </p:cTn>
                              </p:par>
                              <p:par>
                                <p:cTn id="96" presetID="2" presetClass="entr" presetSubtype="1"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ppt_x"/>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additive="base">
                                        <p:cTn id="106" dur="500" fill="hold"/>
                                        <p:tgtEl>
                                          <p:spTgt spid="45"/>
                                        </p:tgtEl>
                                        <p:attrNameLst>
                                          <p:attrName>ppt_x</p:attrName>
                                        </p:attrNameLst>
                                      </p:cBhvr>
                                      <p:tavLst>
                                        <p:tav tm="0">
                                          <p:val>
                                            <p:strVal val="#ppt_x"/>
                                          </p:val>
                                        </p:tav>
                                        <p:tav tm="100000">
                                          <p:val>
                                            <p:strVal val="#ppt_x"/>
                                          </p:val>
                                        </p:tav>
                                      </p:tavLst>
                                    </p:anim>
                                    <p:anim calcmode="lin" valueType="num">
                                      <p:cBhvr additive="base">
                                        <p:cTn id="107" dur="500" fill="hold"/>
                                        <p:tgtEl>
                                          <p:spTgt spid="45"/>
                                        </p:tgtEl>
                                        <p:attrNameLst>
                                          <p:attrName>ppt_y</p:attrName>
                                        </p:attrNameLst>
                                      </p:cBhvr>
                                      <p:tavLst>
                                        <p:tav tm="0">
                                          <p:val>
                                            <p:strVal val="0-#ppt_h/2"/>
                                          </p:val>
                                        </p:tav>
                                        <p:tav tm="100000">
                                          <p:val>
                                            <p:strVal val="#ppt_y"/>
                                          </p:val>
                                        </p:tav>
                                      </p:tavLst>
                                    </p:anim>
                                  </p:childTnLst>
                                </p:cTn>
                              </p:par>
                              <p:par>
                                <p:cTn id="108" presetID="1" presetClass="entr" presetSubtype="0"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childTnLst>
                                </p:cTn>
                              </p:par>
                              <p:par>
                                <p:cTn id="112" presetID="2" presetClass="entr" presetSubtype="1"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0-#ppt_h/2"/>
                                          </p:val>
                                        </p:tav>
                                        <p:tav tm="100000">
                                          <p:val>
                                            <p:strVal val="#ppt_y"/>
                                          </p:val>
                                        </p:tav>
                                      </p:tavLst>
                                    </p:anim>
                                  </p:childTnLst>
                                </p:cTn>
                              </p:par>
                            </p:childTnLst>
                          </p:cTn>
                        </p:par>
                        <p:par>
                          <p:cTn id="116" fill="hold">
                            <p:stCondLst>
                              <p:cond delay="2000"/>
                            </p:stCondLst>
                            <p:childTnLst>
                              <p:par>
                                <p:cTn id="117" presetID="1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p:tgtEl>
                                          <p:spTgt spid="26"/>
                                        </p:tgtEl>
                                        <p:attrNameLst>
                                          <p:attrName>ppt_x</p:attrName>
                                        </p:attrNameLst>
                                      </p:cBhvr>
                                      <p:tavLst>
                                        <p:tav tm="0">
                                          <p:val>
                                            <p:strVal val="#ppt_x-#ppt_w*1.125000"/>
                                          </p:val>
                                        </p:tav>
                                        <p:tav tm="100000">
                                          <p:val>
                                            <p:strVal val="#ppt_x"/>
                                          </p:val>
                                        </p:tav>
                                      </p:tavLst>
                                    </p:anim>
                                    <p:animEffect transition="in" filter="wipe(right)">
                                      <p:cBhvr>
                                        <p:cTn id="120" dur="500"/>
                                        <p:tgtEl>
                                          <p:spTgt spid="26"/>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p:tgtEl>
                                          <p:spTgt spid="41"/>
                                        </p:tgtEl>
                                        <p:attrNameLst>
                                          <p:attrName>ppt_x</p:attrName>
                                        </p:attrNameLst>
                                      </p:cBhvr>
                                      <p:tavLst>
                                        <p:tav tm="0">
                                          <p:val>
                                            <p:strVal val="#ppt_x-#ppt_w*1.125000"/>
                                          </p:val>
                                        </p:tav>
                                        <p:tav tm="100000">
                                          <p:val>
                                            <p:strVal val="#ppt_x"/>
                                          </p:val>
                                        </p:tav>
                                      </p:tavLst>
                                    </p:anim>
                                    <p:animEffect transition="in" filter="wipe(right)">
                                      <p:cBhvr>
                                        <p:cTn id="124" dur="500"/>
                                        <p:tgtEl>
                                          <p:spTgt spid="41"/>
                                        </p:tgtEl>
                                      </p:cBhvr>
                                    </p:animEffect>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bldLvl="0" animBg="1"/>
      <p:bldP spid="24" grpId="0" bldLvl="0" animBg="1"/>
      <p:bldP spid="25" grpId="0" bldLvl="0" animBg="1"/>
      <p:bldP spid="26" grpId="0" bldLvl="0" animBg="1"/>
      <p:bldP spid="28" grpId="0" bldLvl="0" animBg="1"/>
      <p:bldP spid="29" grpId="0" bldLvl="0" animBg="1"/>
      <p:bldP spid="31" grpId="0" bldLvl="0" animBg="1"/>
      <p:bldP spid="32" grpId="0" bldLvl="0" animBg="1"/>
      <p:bldP spid="34" grpId="0" bldLvl="0" animBg="1"/>
      <p:bldP spid="35" grpId="0" bldLvl="0" animBg="1"/>
      <p:bldP spid="37" grpId="0" bldLvl="0" animBg="1"/>
      <p:bldP spid="38" grpId="0" bldLvl="0" animBg="1"/>
      <p:bldP spid="40" grpId="0" bldLvl="0" animBg="1"/>
      <p:bldP spid="41" grpId="0" bldLvl="0" animBg="1"/>
      <p:bldP spid="42" grpId="0"/>
      <p:bldP spid="43" grpId="0"/>
      <p:bldP spid="44" grpId="0"/>
      <p:bldP spid="45" grpId="0"/>
      <p:bldP spid="46" grpId="0"/>
      <p:bldP spid="51" grpId="0" bldLvl="0" animBg="1"/>
      <p:bldP spid="52" grpId="0" bldLvl="0" animBg="1"/>
      <p:bldP spid="65" grpId="0"/>
      <p:bldP spid="67" grpId="0"/>
      <p:bldP spid="69" grpId="0"/>
      <p:bldP spid="70" grpId="0"/>
      <p:bldP spid="71" grpId="0"/>
      <p:bldP spid="72" grpId="0"/>
      <p:bldP spid="73" grpId="0"/>
      <p:bldP spid="74" grpId="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燕尾形 9"/>
          <p:cNvSpPr/>
          <p:nvPr/>
        </p:nvSpPr>
        <p:spPr>
          <a:xfrm>
            <a:off x="1217295" y="3850005"/>
            <a:ext cx="3128645" cy="304165"/>
          </a:xfrm>
          <a:prstGeom prst="chevron">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燕尾形 10"/>
          <p:cNvSpPr/>
          <p:nvPr/>
        </p:nvSpPr>
        <p:spPr>
          <a:xfrm>
            <a:off x="4685665" y="3850005"/>
            <a:ext cx="3128645" cy="304165"/>
          </a:xfrm>
          <a:prstGeom prst="chevron">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燕尾形 11"/>
          <p:cNvSpPr/>
          <p:nvPr/>
        </p:nvSpPr>
        <p:spPr>
          <a:xfrm>
            <a:off x="8183245" y="3850005"/>
            <a:ext cx="3128645" cy="304165"/>
          </a:xfrm>
          <a:prstGeom prst="chevron">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文本框 20"/>
          <p:cNvSpPr txBox="1"/>
          <p:nvPr/>
        </p:nvSpPr>
        <p:spPr>
          <a:xfrm>
            <a:off x="1217295" y="1496060"/>
            <a:ext cx="278828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1"/>
                </a:solidFill>
                <a:effectLst/>
                <a:uLnTx/>
                <a:uFillTx/>
                <a:cs typeface="+mn-ea"/>
                <a:sym typeface="+mn-lt"/>
              </a:rPr>
              <a:t>平屋顶。</a:t>
            </a:r>
          </a:p>
        </p:txBody>
      </p:sp>
      <p:sp>
        <p:nvSpPr>
          <p:cNvPr id="22" name="文本框 8"/>
          <p:cNvSpPr txBox="1"/>
          <p:nvPr/>
        </p:nvSpPr>
        <p:spPr>
          <a:xfrm>
            <a:off x="8501380" y="1343660"/>
            <a:ext cx="249301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3"/>
                </a:solidFill>
                <a:effectLst/>
                <a:uLnTx/>
                <a:uFillTx/>
                <a:cs typeface="+mn-ea"/>
                <a:sym typeface="+mn-lt"/>
              </a:rPr>
              <a:t>其他屋顶。</a:t>
            </a:r>
          </a:p>
        </p:txBody>
      </p:sp>
      <p:sp>
        <p:nvSpPr>
          <p:cNvPr id="24" name="文本框 23"/>
          <p:cNvSpPr txBox="1"/>
          <p:nvPr/>
        </p:nvSpPr>
        <p:spPr>
          <a:xfrm>
            <a:off x="4686300" y="4241800"/>
            <a:ext cx="279400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accent2"/>
                </a:solidFill>
                <a:effectLst/>
                <a:uLnTx/>
                <a:uFillTx/>
                <a:cs typeface="+mn-ea"/>
                <a:sym typeface="+mn-lt"/>
              </a:rPr>
              <a:t>坡屋顶。</a:t>
            </a:r>
          </a:p>
        </p:txBody>
      </p:sp>
      <p:cxnSp>
        <p:nvCxnSpPr>
          <p:cNvPr id="25" name="直接连接符 24"/>
          <p:cNvCxnSpPr/>
          <p:nvPr/>
        </p:nvCxnSpPr>
        <p:spPr>
          <a:xfrm>
            <a:off x="10973435" y="2186940"/>
            <a:ext cx="0" cy="1744980"/>
          </a:xfrm>
          <a:prstGeom prst="line">
            <a:avLst/>
          </a:prstGeom>
          <a:noFill/>
          <a:ln w="9525" cap="flat" cmpd="sng" algn="ctr">
            <a:solidFill>
              <a:schemeClr val="accent3"/>
            </a:solidFill>
            <a:prstDash val="solid"/>
          </a:ln>
          <a:effectLst/>
        </p:spPr>
      </p:cxnSp>
      <p:cxnSp>
        <p:nvCxnSpPr>
          <p:cNvPr id="26" name="直接连接符 25"/>
          <p:cNvCxnSpPr/>
          <p:nvPr/>
        </p:nvCxnSpPr>
        <p:spPr>
          <a:xfrm>
            <a:off x="7469505" y="4154170"/>
            <a:ext cx="0" cy="1744980"/>
          </a:xfrm>
          <a:prstGeom prst="line">
            <a:avLst/>
          </a:prstGeom>
          <a:noFill/>
          <a:ln w="9525" cap="flat" cmpd="sng" algn="ctr">
            <a:solidFill>
              <a:schemeClr val="accent2"/>
            </a:solidFill>
            <a:prstDash val="solid"/>
          </a:ln>
          <a:effectLst/>
        </p:spPr>
      </p:cxnSp>
      <p:sp>
        <p:nvSpPr>
          <p:cNvPr id="27" name="文本框 26"/>
          <p:cNvSpPr txBox="1"/>
          <p:nvPr/>
        </p:nvSpPr>
        <p:spPr>
          <a:xfrm>
            <a:off x="3540760" y="4161155"/>
            <a:ext cx="61658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1</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28" name="文本框 27"/>
          <p:cNvSpPr txBox="1"/>
          <p:nvPr/>
        </p:nvSpPr>
        <p:spPr>
          <a:xfrm>
            <a:off x="7079615" y="3060700"/>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2"/>
                </a:solidFill>
                <a:effectLst/>
                <a:uLnTx/>
                <a:uFillTx/>
                <a:cs typeface="+mn-ea"/>
                <a:sym typeface="+mn-lt"/>
              </a:rPr>
              <a:t>2</a:t>
            </a:r>
            <a:endParaRPr kumimoji="0" lang="zh-CN" altLang="en-US" sz="3200" b="1" i="0" u="none" strike="noStrike" kern="0" cap="none" spc="0" normalizeH="0" baseline="0" noProof="0" dirty="0">
              <a:ln>
                <a:noFill/>
              </a:ln>
              <a:solidFill>
                <a:schemeClr val="accent2"/>
              </a:solidFill>
              <a:effectLst/>
              <a:uLnTx/>
              <a:uFillTx/>
              <a:cs typeface="+mn-ea"/>
              <a:sym typeface="+mn-lt"/>
            </a:endParaRPr>
          </a:p>
        </p:txBody>
      </p:sp>
      <p:sp>
        <p:nvSpPr>
          <p:cNvPr id="29" name="文本框 28"/>
          <p:cNvSpPr txBox="1"/>
          <p:nvPr/>
        </p:nvSpPr>
        <p:spPr>
          <a:xfrm>
            <a:off x="10554335" y="4248785"/>
            <a:ext cx="579755" cy="5829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3"/>
                </a:solidFill>
                <a:effectLst/>
                <a:uLnTx/>
                <a:uFillTx/>
                <a:cs typeface="+mn-ea"/>
                <a:sym typeface="+mn-lt"/>
              </a:rPr>
              <a:t>3</a:t>
            </a:r>
            <a:endParaRPr kumimoji="0" lang="zh-CN" altLang="en-US" sz="3200" b="1" i="0" u="none" strike="noStrike" kern="0" cap="none" spc="0" normalizeH="0" baseline="0" noProof="0" dirty="0">
              <a:ln>
                <a:noFill/>
              </a:ln>
              <a:solidFill>
                <a:schemeClr val="accent3"/>
              </a:solidFill>
              <a:effectLst/>
              <a:uLnTx/>
              <a:uFillTx/>
              <a:cs typeface="+mn-ea"/>
              <a:sym typeface="+mn-lt"/>
            </a:endParaRPr>
          </a:p>
        </p:txBody>
      </p:sp>
      <p:sp>
        <p:nvSpPr>
          <p:cNvPr id="31" name="矩形 30"/>
          <p:cNvSpPr/>
          <p:nvPr/>
        </p:nvSpPr>
        <p:spPr>
          <a:xfrm>
            <a:off x="1216660" y="1917700"/>
            <a:ext cx="2789555"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平屋顶一般是指屋面坡度小于10%的屋顶，常用坡度范围为2%～5%，如图2-7-3所示。</a:t>
            </a:r>
          </a:p>
        </p:txBody>
      </p:sp>
      <p:sp>
        <p:nvSpPr>
          <p:cNvPr id="32" name="矩形 31"/>
          <p:cNvSpPr/>
          <p:nvPr/>
        </p:nvSpPr>
        <p:spPr>
          <a:xfrm>
            <a:off x="7985125" y="1765300"/>
            <a:ext cx="2980055" cy="2047875"/>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随着使用要求和科学技术的发展，出现了许多新的屋顶结构形式，如拱结构、薄壳结构、悬索结构等。这些结构受力合理，能充分发挥材料的力学性能，节约材料，但施工复杂、造价较高，常用于大跨度的大型公共建筑当中，如图2-7-5所示。</a:t>
            </a:r>
          </a:p>
        </p:txBody>
      </p:sp>
      <p:sp>
        <p:nvSpPr>
          <p:cNvPr id="33" name="矩形 32"/>
          <p:cNvSpPr/>
          <p:nvPr/>
        </p:nvSpPr>
        <p:spPr>
          <a:xfrm>
            <a:off x="4814570" y="4705985"/>
            <a:ext cx="2600325" cy="929640"/>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cs typeface="+mn-ea"/>
                <a:sym typeface="+mn-lt"/>
              </a:rPr>
              <a:t>坡屋顶是指屋面坡度大于10%的屋顶，常用坡度范围为10%～60%，如图2-7-4所示。</a:t>
            </a:r>
          </a:p>
        </p:txBody>
      </p:sp>
      <p:cxnSp>
        <p:nvCxnSpPr>
          <p:cNvPr id="3" name="直接连接符 2"/>
          <p:cNvCxnSpPr/>
          <p:nvPr/>
        </p:nvCxnSpPr>
        <p:spPr>
          <a:xfrm>
            <a:off x="4005580" y="2105025"/>
            <a:ext cx="0" cy="1744980"/>
          </a:xfrm>
          <a:prstGeom prst="line">
            <a:avLst/>
          </a:prstGeom>
          <a:noFill/>
          <a:ln w="9525" cap="flat" cmpd="sng" algn="ctr">
            <a:solidFill>
              <a:srgbClr val="0070C0"/>
            </a:solidFill>
            <a:prstDash val="solid"/>
          </a:ln>
          <a:effectLst/>
        </p:spPr>
      </p:cxnSp>
      <p:sp>
        <p:nvSpPr>
          <p:cNvPr id="4" name="文本框 3"/>
          <p:cNvSpPr txBox="1"/>
          <p:nvPr/>
        </p:nvSpPr>
        <p:spPr>
          <a:xfrm>
            <a:off x="1111885" y="389255"/>
            <a:ext cx="636905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按屋面坡度及结构选型的不同的分类</a:t>
            </a:r>
          </a:p>
        </p:txBody>
      </p:sp>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p:cNvSpPr txBox="1"/>
          <p:nvPr/>
        </p:nvSpPr>
        <p:spPr>
          <a:xfrm>
            <a:off x="1111885" y="389255"/>
            <a:ext cx="6369050" cy="521970"/>
          </a:xfrm>
          <a:prstGeom prst="rect">
            <a:avLst/>
          </a:prstGeom>
          <a:noFill/>
        </p:spPr>
        <p:txBody>
          <a:bodyPr wrap="square">
            <a:spAutoFit/>
          </a:bodyPr>
          <a:lstStyle/>
          <a:p>
            <a:pPr eaLnBrk="1" fontAlgn="auto" hangingPunct="1">
              <a:spcBef>
                <a:spcPts val="0"/>
              </a:spcBef>
              <a:spcAft>
                <a:spcPts val="0"/>
              </a:spcAft>
              <a:defRPr/>
            </a:pPr>
            <a:r>
              <a:rPr lang="zh-CN" altLang="en-US" sz="2800" b="1" dirty="0">
                <a:solidFill>
                  <a:srgbClr val="F87616"/>
                </a:solidFill>
                <a:latin typeface="思源黑体" panose="020B0400000000000000" pitchFamily="34" charset="-122"/>
                <a:ea typeface="思源黑体" panose="020B0400000000000000" pitchFamily="34" charset="-122"/>
                <a:sym typeface="思源黑体" panose="020B0400000000000000" pitchFamily="34" charset="-122"/>
              </a:rPr>
              <a:t>按屋面坡度及结构选型的不同的分类</a:t>
            </a:r>
          </a:p>
        </p:txBody>
      </p:sp>
      <p:pic>
        <p:nvPicPr>
          <p:cNvPr id="2" name="图片 1"/>
          <p:cNvPicPr>
            <a:picLocks noChangeAspect="1"/>
          </p:cNvPicPr>
          <p:nvPr/>
        </p:nvPicPr>
        <p:blipFill>
          <a:blip r:embed="rId2"/>
          <a:stretch>
            <a:fillRect/>
          </a:stretch>
        </p:blipFill>
        <p:spPr>
          <a:xfrm>
            <a:off x="1714500" y="1065530"/>
            <a:ext cx="8763000" cy="2667000"/>
          </a:xfrm>
          <a:prstGeom prst="rect">
            <a:avLst/>
          </a:prstGeom>
        </p:spPr>
      </p:pic>
      <p:pic>
        <p:nvPicPr>
          <p:cNvPr id="5" name="图片 4"/>
          <p:cNvPicPr>
            <a:picLocks noChangeAspect="1"/>
          </p:cNvPicPr>
          <p:nvPr/>
        </p:nvPicPr>
        <p:blipFill>
          <a:blip r:embed="rId3"/>
          <a:stretch>
            <a:fillRect/>
          </a:stretch>
        </p:blipFill>
        <p:spPr>
          <a:xfrm>
            <a:off x="1533525" y="3732530"/>
            <a:ext cx="9124950" cy="30099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
  <p:tag name="KSO_WM_UNIT_ID" val="diagram20188729_1*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
  <p:tag name="KSO_WM_UNIT_ID" val="diagram20188729_1*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4"/>
  <p:tag name="KSO_WM_UNIT_ID" val="diagram20188729_1*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5"/>
  <p:tag name="KSO_WM_UNIT_ID" val="diagram20188729_1*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6"/>
  <p:tag name="KSO_WM_UNIT_ID" val="diagram20188729_1*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7"/>
  <p:tag name="KSO_WM_UNIT_ID" val="diagram20188729_1*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8"/>
  <p:tag name="KSO_WM_UNIT_ID" val="diagram20188729_1*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9"/>
  <p:tag name="KSO_WM_UNIT_ID" val="diagram20188729_1*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0"/>
  <p:tag name="KSO_WM_UNIT_ID" val="diagram20188729_1*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1"/>
  <p:tag name="KSO_WM_UNIT_ID" val="diagram20188729_1*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2"/>
  <p:tag name="KSO_WM_UNIT_ID" val="diagram20188729_1*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3"/>
  <p:tag name="KSO_WM_UNIT_ID" val="diagram20188729_1*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4"/>
  <p:tag name="KSO_WM_UNIT_ID" val="diagram20188729_1*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5"/>
  <p:tag name="KSO_WM_UNIT_ID" val="diagram20188729_1*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6"/>
  <p:tag name="KSO_WM_UNIT_ID" val="diagram20188729_1*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7"/>
  <p:tag name="KSO_WM_UNIT_ID" val="diagram20188729_1*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8"/>
  <p:tag name="KSO_WM_UNIT_ID" val="diagram20188729_1*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9"/>
  <p:tag name="KSO_WM_UNIT_ID" val="diagram20188729_1*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0"/>
  <p:tag name="KSO_WM_UNIT_ID" val="diagram20188729_1*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1"/>
  <p:tag name="KSO_WM_UNIT_ID" val="diagram20188729_1*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2"/>
  <p:tag name="KSO_WM_UNIT_ID" val="diagram20188729_1*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3"/>
  <p:tag name="KSO_WM_UNIT_ID" val="diagram20188729_1*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4"/>
  <p:tag name="KSO_WM_UNIT_ID" val="diagram20188729_1*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5"/>
  <p:tag name="KSO_WM_UNIT_ID" val="diagram20188729_1*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6"/>
  <p:tag name="KSO_WM_UNIT_ID" val="diagram20188729_1*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7"/>
  <p:tag name="KSO_WM_UNIT_ID" val="diagram20188729_1*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8"/>
  <p:tag name="KSO_WM_UNIT_ID" val="diagram20188729_1*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29"/>
  <p:tag name="KSO_WM_UNIT_ID" val="diagram20188729_1*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0"/>
  <p:tag name="KSO_WM_UNIT_ID" val="diagram20188729_1*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1"/>
  <p:tag name="KSO_WM_UNIT_ID" val="diagram20188729_1*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2"/>
  <p:tag name="KSO_WM_UNIT_ID" val="diagram20188729_1*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3"/>
  <p:tag name="KSO_WM_UNIT_ID" val="diagram20188729_1*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4"/>
  <p:tag name="KSO_WM_UNIT_ID" val="diagram20188729_1*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5"/>
  <p:tag name="KSO_WM_UNIT_ID" val="diagram20188729_1*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36"/>
  <p:tag name="KSO_WM_UNIT_ID" val="diagram20188729_1*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a"/>
  <p:tag name="KSO_WM_UNIT_INDEX" val="1_1_1"/>
  <p:tag name="KSO_WM_UNIT_ID" val="diagram20188729_1*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f"/>
  <p:tag name="KSO_WM_UNIT_INDEX" val="1_1_1"/>
  <p:tag name="KSO_WM_UNIT_ID" val="diagram20188729_1*n_h_f*1_1_1"/>
  <p:tag name="KSO_WM_UNIT_LAYERLEVEL" val="1_1_1"/>
  <p:tag name="KSO_WM_UNIT_VALUE" val="5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3"/>
  <p:tag name="KSO_WM_UNIT_ID" val="diagram20188729_1*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1_1"/>
  <p:tag name="KSO_WM_UNIT_ID" val="diagram20188729_1*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3"/>
  <p:tag name="KSO_WM_UNIT_ID" val="diagram20188729_1*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x"/>
  <p:tag name="KSO_WM_UNIT_INDEX" val="1_2_2_1"/>
  <p:tag name="KSO_WM_UNIT_ID" val="diagram20188729_1*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1"/>
  <p:tag name="KSO_WM_UNIT_ID" val="diagram20188729_1*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1_2"/>
  <p:tag name="KSO_WM_UNIT_ID" val="diagram20188729_1*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1_1"/>
  <p:tag name="KSO_WM_UNIT_ID" val="diagram20188729_1*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1_1"/>
  <p:tag name="KSO_WM_UNIT_ID" val="diagram20188729_1*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1"/>
  <p:tag name="KSO_WM_UNIT_ID" val="diagram20188729_1*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i"/>
  <p:tag name="KSO_WM_UNIT_INDEX" val="1_2_2_2"/>
  <p:tag name="KSO_WM_UNIT_ID" val="diagram20188729_1*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a"/>
  <p:tag name="KSO_WM_UNIT_INDEX" val="1_2_2_1"/>
  <p:tag name="KSO_WM_UNIT_ID" val="diagram20188729_1*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h_f"/>
  <p:tag name="KSO_WM_UNIT_INDEX" val="1_2_2_1"/>
  <p:tag name="KSO_WM_UNIT_ID" val="diagram20188729_1*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0"/>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1*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1*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1*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1*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1*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1*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1*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57.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2_1"/>
  <p:tag name="KSO_WM_UNIT_ID" val="diagram20187638_1*n_h_h_f*1_2_2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5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1*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59.xml><?xml version="1.0" encoding="utf-8"?>
<p:tagLst xmlns:a="http://schemas.openxmlformats.org/drawingml/2006/main" xmlns:r="http://schemas.openxmlformats.org/officeDocument/2006/relationships" xmlns:p="http://schemas.openxmlformats.org/presentationml/2006/main">
  <p:tag name="KSO_WM_UNIT_VALUE" val="32"/>
  <p:tag name="KSO_WM_UNIT_HIGHLIGHT" val="0"/>
  <p:tag name="KSO_WM_UNIT_COMPATIBLE" val="0"/>
  <p:tag name="KSO_WM_DIAGRAM_GROUP_CODE" val="n1-1"/>
  <p:tag name="KSO_WM_UNIT_TYPE" val="n_h_h_f"/>
  <p:tag name="KSO_WM_UNIT_INDEX" val="1_2_1_1"/>
  <p:tag name="KSO_WM_UNIT_ID" val="diagram20187638_1*n_h_h_f*1_2_1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1*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1*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1*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63.xml><?xml version="1.0" encoding="utf-8"?>
<p:tagLst xmlns:a="http://schemas.openxmlformats.org/drawingml/2006/main" xmlns:r="http://schemas.openxmlformats.org/officeDocument/2006/relationships" xmlns:p="http://schemas.openxmlformats.org/presentationml/2006/main">
  <p:tag name="KSO_WM_UNIT_VALUE" val="30"/>
  <p:tag name="KSO_WM_UNIT_HIGHLIGHT" val="0"/>
  <p:tag name="KSO_WM_UNIT_COMPATIBLE" val="0"/>
  <p:tag name="KSO_WM_DIAGRAM_GROUP_CODE" val="n1-1"/>
  <p:tag name="KSO_WM_UNIT_TYPE" val="n_h_f"/>
  <p:tag name="KSO_WM_UNIT_INDEX" val="1_1_1"/>
  <p:tag name="KSO_WM_UNIT_ID" val="diagram20187638_1*n_h_f*1_1_1"/>
  <p:tag name="KSO_WM_TEMPLATE_CATEGORY" val="diagram"/>
  <p:tag name="KSO_WM_TEMPLATE_INDEX" val="20187638"/>
  <p:tag name="KSO_WM_UNIT_LAYERLEVEL" val="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060"/>
  <p:tag name="KSO_WM_SLIDE_ID" val="diagram20211060_1"/>
  <p:tag name="KSO_WM_SLIDE_TYPE" val="text"/>
  <p:tag name="KSO_WM_SLIDE_SUBTYPE" val="picTxt"/>
  <p:tag name="KSO_WM_SLIDE_ITEM_CNT" val="0"/>
  <p:tag name="KSO_WM_SLIDE_INDEX" val="1"/>
  <p:tag name="KSO_WM_SLIDE_SIZE" val="912*540"/>
  <p:tag name="KSO_WM_SLIDE_POSITION" val="0*0"/>
  <p:tag name="KSO_WM_DIAGRAM_GROUP_CODE" val="n1-1"/>
  <p:tag name="KSO_WM_SLIDE_DIAGTYPE" val="n"/>
  <p:tag name="KSO_WM_TAG_VERSION" val="1.0"/>
  <p:tag name="KSO_WM_SLIDE_LAYOUT" val="a_d_f"/>
  <p:tag name="KSO_WM_SLIDE_LAYOUT_CNT" val="1_1_1"/>
  <p:tag name="KSO_WM_TEMPLATE_SUBCATEGORY" val="21"/>
  <p:tag name="KSO_WM_TEMPLATE_MASTER_TYPE" val="0"/>
  <p:tag name="KSO_WM_TEMPLATE_COLOR_TYPE" val="1"/>
  <p:tag name="KSO_WM_SLIDE_LAYOUT_INFO" val="{&quot;direction&quot;:1,&quot;id&quot;:&quot;2020-10-28T21:03:57&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0-28T21:03:57&quot;,&quot;maxSize&quot;:{&quot;size1&quot;:43.299999999999997},&quot;minSize&quot;:{&quot;size1&quot;:31.100000000000001},&quot;normalSize&quot;:{&quot;size1&quot;:43.299814814814809},&quot;subLayout&quot;:[{&quot;id&quot;:&quot;2020-10-28T21:03:57&quot;,&quot;margin&quot;:{&quot;bottom&quot;:0.026000002399086952,&quot;left&quot;:1.2699999809265137,&quot;right&quot;:1.2699999809265137,&quot;top&quot;:4.445000171661377},&quot;type&quot;:0},{&quot;id&quot;:&quot;2020-10-28T21:03:57&quot;,&quot;margin&quot;:{&quot;bottom&quot;:2.9630000591278076,&quot;left&quot;:1.2699999809265137,&quot;right&quot;:1.2699999809265137,&quot;top&quot;:0.81999999284744263},&quot;type&quot;:0}],&quot;type&quot;:0},{&quot;direction&quot;:1,&quot;id&quot;:&quot;2020-10-28T21:03:57&quot;,&quot;margin&quot;:{&quot;bottom&quot;:4.2329998016357422,&quot;left&quot;:1.6929999589920044,&quot;right&quot;:1.6929999589920044,&quot;top&quot;:4.2329998016357422},&quot;type&quot;:0}],&quot;type&quot;:0}"/>
  <p:tag name="KSO_WM_SLIDE_CAN_ADD_NAVIGATION"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630a491bb0086638a08"/>
  <p:tag name="KSO_WM_CHIP_FILLPROP" val="[[{&quot;text_align&quot;:&quot;lb&quot;,&quot;text_direction&quot;:&quot;horizontal&quot;,&quot;support_big_font&quot;:false,&quot;fill_id&quot;:&quot;ffb5608610af488dac2993d329f4f04a&quot;,&quot;fill_align&quot;:&quot;lb&quot;,&quot;chip_types&quot;:[&quot;header&quot;]},{&quot;text_align&quot;:&quot;lt&quot;,&quot;text_direction&quot;:&quot;horizontal&quot;,&quot;support_big_font&quot;:false,&quot;fill_id&quot;:&quot;19321385f4cc4a6ea310068d8ebccc22&quot;,&quot;fill_align&quot;:&quot;lt&quot;,&quot;chip_types&quot;:[&quot;text&quot;]},{&quot;text_align&quot;:&quot;lm&quot;,&quot;text_direction&quot;:&quot;horizontal&quot;,&quot;support_features&quot;:[&quot;collage&quot;,&quot;carousel&quot;],&quot;support_big_font&quot;:true,&quot;fill_id&quot;:&quot;8371d3f3a5204144b372af03a665a3ab&quot;,&quot;fill_align&quot;:&quot;lm&quot;,&quot;chip_types&quot;:[&quot;diagram&quot;,&quot;pictext&quot;,&quot;text&quot;,&quot;picture&quot;,&quot;chart&quot;,&quot;table&quot;]}]]"/>
  <p:tag name="KSO_WM_CHIP_DECFILLPROP" val="[]"/>
  <p:tag name="KSO_WM_CHIP_GROUPID" val="5ef20630a491bb0086638a07"/>
  <p:tag name="KSO_WM_SLIDE_BK_DARK_LIGHT" val="2"/>
  <p:tag name="KSO_WM_SLIDE_BACKGROUND_TYPE" val="leftRight"/>
  <p:tag name="KSO_WM_SLIDE_SUPPORT_FEATURE_TYPE" val="3"/>
  <p:tag name="KSO_WM_TEMPLATE_ASSEMBLE_XID" val="5f996c3ce01a7e847d6eddc9"/>
  <p:tag name="KSO_WM_TEMPLATE_ASSEMBLE_GROUPID" val="5f996c3ce01a7e847d6eddc9"/>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060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60"/>
  <p:tag name="KSO_WM_UNIT_VALUE" val="450"/>
  <p:tag name="KSO_WM_TEMPLATE_ASSEMBLE_XID" val="5f996c3ce01a7e847d6eddc9"/>
  <p:tag name="KSO_WM_TEMPLATE_ASSEMBLE_GROUPID" val="5f996c3ce01a7e847d6eddc9"/>
</p:tagLst>
</file>

<file path=ppt/tags/tag16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2},&quot;ReferentInfo&quot;:{&quot;Id&quot;:&quot;6b325be51410454497b4005505b0f507&quot;,&quot;X&quot;:{&quot;Pos&quot;:2},&quot;Y&quot;:{&quot;Pos&quot;:0}},&quot;whChangeMode&quot;:0}"/>
  <p:tag name="KSO_WM_UNIT_HIGHLIGHT" val="0"/>
  <p:tag name="KSO_WM_UNIT_COMPATIBLE" val="0"/>
  <p:tag name="KSO_WM_UNIT_DIAGRAM_ISNUMVISUAL" val="0"/>
  <p:tag name="KSO_WM_UNIT_DIAGRAM_ISREFERUNIT" val="0"/>
  <p:tag name="KSO_WM_UNIT_TYPE" val="i"/>
  <p:tag name="KSO_WM_UNIT_INDEX" val="2"/>
  <p:tag name="KSO_WM_UNIT_ID" val="diagram20211060_1*i*2"/>
  <p:tag name="KSO_WM_TEMPLATE_CATEGORY" val="diagram"/>
  <p:tag name="KSO_WM_TEMPLATE_INDEX" val="20211060"/>
  <p:tag name="KSO_WM_UNIT_LAYERLEVEL" val="1"/>
  <p:tag name="KSO_WM_TAG_VERSION" val="1.0"/>
  <p:tag name="KSO_WM_BEAUTIFY_FLAG" val="#wm#"/>
  <p:tag name="KSO_WM_UNIT_DEC_AREA_ID" val="cba9270c0ffa4fac9fc12441918cf81a"/>
  <p:tag name="KSO_WM_CHIP_GROUPID" val="5ef20630a491bb0086638a07"/>
  <p:tag name="KSO_WM_CHIP_XID" val="5ef20630a491bb0086638a08"/>
  <p:tag name="KSO_WM_TEMPLATE_ASSEMBLE_XID" val="5f996c3ce01a7e847d6eddc9"/>
  <p:tag name="KSO_WM_TEMPLATE_ASSEMBLE_GROUPID" val="5f996c3ce01a7e847d6eddc9"/>
</p:tagLst>
</file>

<file path=ppt/tags/tag16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11060_1*a*1"/>
  <p:tag name="KSO_WM_TEMPLATE_CATEGORY" val="diagram"/>
  <p:tag name="KSO_WM_TEMPLATE_INDEX" val="20211060"/>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2575430a6f4b068b837e142dec6b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c8841f11b864627bccd96600edc250a"/>
  <p:tag name="KSO_WM_UNIT_TEXT_FILL_FORE_SCHEMECOLOR_INDEX_BRIGHTNESS" val="0"/>
  <p:tag name="KSO_WM_UNIT_TEXT_FILL_FORE_SCHEMECOLOR_INDEX" val="13"/>
  <p:tag name="KSO_WM_UNIT_TEXT_FILL_TYPE" val="1"/>
  <p:tag name="KSO_WM_TEMPLATE_ASSEMBLE_XID" val="5f996c3ce01a7e847d6eddc9"/>
  <p:tag name="KSO_WM_TEMPLATE_ASSEMBLE_GROUPID" val="5f996c3ce01a7e847d6eddc9"/>
</p:tagLst>
</file>

<file path=ppt/tags/tag16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60_1*f*1"/>
  <p:tag name="KSO_WM_TEMPLATE_CATEGORY" val="diagram"/>
  <p:tag name="KSO_WM_TEMPLATE_INDEX" val="20211060"/>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963082993daa4b53b5edd290724d99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fa697924559426d8cf6b11729dfb20f"/>
  <p:tag name="KSO_WM_UNIT_TEXT_FILL_FORE_SCHEMECOLOR_INDEX_BRIGHTNESS" val="0.25"/>
  <p:tag name="KSO_WM_UNIT_TEXT_FILL_FORE_SCHEMECOLOR_INDEX" val="13"/>
  <p:tag name="KSO_WM_UNIT_TEXT_FILL_TYPE" val="1"/>
  <p:tag name="KSO_WM_TEMPLATE_ASSEMBLE_XID" val="5f996c3ce01a7e847d6eddc9"/>
  <p:tag name="KSO_WM_TEMPLATE_ASSEMBLE_GROUPID" val="5f996c3ce01a7e847d6eddc9"/>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VALUE" val="888*1904"/>
  <p:tag name="KSO_WM_UNIT_HIGHLIGHT" val="0"/>
  <p:tag name="KSO_WM_UNIT_COMPATIBLE" val="0"/>
  <p:tag name="KSO_WM_UNIT_DIAGRAM_ISNUMVISUAL" val="0"/>
  <p:tag name="KSO_WM_UNIT_DIAGRAM_ISREFERUNIT" val="0"/>
  <p:tag name="KSO_WM_UNIT_TYPE" val="d"/>
  <p:tag name="KSO_WM_UNIT_INDEX" val="1"/>
  <p:tag name="KSO_WM_UNIT_ID" val="diagram20211060_1*d*1"/>
  <p:tag name="KSO_WM_TEMPLATE_CATEGORY" val="diagram"/>
  <p:tag name="KSO_WM_TEMPLATE_INDEX" val="20211060"/>
  <p:tag name="KSO_WM_UNIT_LAYERLEVEL" val="1"/>
  <p:tag name="KSO_WM_TAG_VERSION" val="1.0"/>
  <p:tag name="KSO_WM_BEAUTIFY_FLAG" val="#wm#"/>
  <p:tag name="KSO_WM_CHIP_GROUPID" val="5e7310da9a230a26b9e88a19"/>
  <p:tag name="KSO_WM_CHIP_XID" val="5e7310da9a230a26b9e88a1a"/>
  <p:tag name="KSO_WM_UNIT_DEC_AREA_ID" val="6b325be51410454497b4005505b0f5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5a629aef34e4edc90d396111e414364"/>
  <p:tag name="KSO_WM_UNIT_PLACING_PICTURE" val="85a629aef34e4edc90d396111e414364"/>
  <p:tag name="KSO_WM_UNIT_SUPPORT_BIG_FONT" val="1"/>
  <p:tag name="KSO_WM_UNIT_SUPPORT_UNIT_TYPE" val="[&quot;l&quot;,&quot;m&quot;,&quot;n&quot;,&quot;o&quot;,&quot;p&quot;,&quot;q&quot;,&quot;r&quot;,&quot;δ&quot;,&quot;ε&quot;,&quot;ζ&quot;,&quot;η&quot;,&quot;d&quot;,&quot;α&quot;,&quot;β&quot;]"/>
  <p:tag name="KSO_WM_TEMPLATE_ASSEMBLE_XID" val="5f996c3ce01a7e847d6eddc9"/>
  <p:tag name="KSO_WM_TEMPLATE_ASSEMBLE_GROUPID" val="5f996c3ce01a7e847d6eddc9"/>
  <p:tag name="REFSHAPE" val="1211008276"/>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Lst>
</file>

<file path=ppt/tags/tag172.xml><?xml version="1.0" encoding="utf-8"?>
<p:tagLst xmlns:a="http://schemas.openxmlformats.org/drawingml/2006/main" xmlns:r="http://schemas.openxmlformats.org/officeDocument/2006/relationships" xmlns:p="http://schemas.openxmlformats.org/presentationml/2006/main">
  <p:tag name="KSO_WM_UNIT_TIMELINE_IDINGROUP" val="1"/>
  <p:tag name="KSO_WM_UNIT_TIMELINE_EMPHASIS_ID" val="4"/>
  <p:tag name="KSO_WM_UNIT_ADJUSTLAYOUT_ID" val="7"/>
  <p:tag name="KSO_WM_UNIT_HIGHLIGHT" val="0"/>
  <p:tag name="KSO_WM_UNIT_COMPATIBLE" val="0"/>
  <p:tag name="KSO_WM_DIAGRAM_GROUP_CODE" val="m1-1"/>
  <p:tag name="KSO_WM_UNIT_TYPE" val="m_i"/>
  <p:tag name="KSO_WM_UNIT_INDEX" val="1_1"/>
  <p:tag name="KSO_WM_UNIT_ID" val="diagram20191587_5*m_i*1_1"/>
  <p:tag name="KSO_WM_TEMPLATE_CATEGORY" val="diagram"/>
  <p:tag name="KSO_WM_TEMPLATE_INDEX" val="20191587"/>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3.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47"/>
  <p:tag name="KSO_WM_UNIT_ISCONTENTSTITLE" val="0"/>
  <p:tag name="KSO_WM_UNIT_VALUE" val="7"/>
  <p:tag name="KSO_WM_UNIT_HIGHLIGHT" val="0"/>
  <p:tag name="KSO_WM_UNIT_COMPATIBLE" val="0"/>
  <p:tag name="KSO_WM_DIAGRAM_GROUP_CODE" val="m1-1"/>
  <p:tag name="KSO_WM_UNIT_TYPE" val="m_h_a"/>
  <p:tag name="KSO_WM_UNIT_INDEX" val="1_1_1"/>
  <p:tag name="KSO_WM_UNIT_ID" val="diagram20191587_5*m_h_a*1_1_1"/>
  <p:tag name="KSO_WM_TEMPLATE_CATEGORY" val="diagram"/>
  <p:tag name="KSO_WM_TEMPLATE_INDEX" val="20191587"/>
  <p:tag name="KSO_WM_UNIT_LAYERLEVEL" val="1_1_1"/>
  <p:tag name="KSO_WM_TAG_VERSION" val="1.0"/>
  <p:tag name="KSO_WM_BEAUTIFY_FLAG" val="#wm#"/>
  <p:tag name="KSO_WM_UNIT_PRESET_TEXT" val="2017/08/10"/>
  <p:tag name="KSO_WM_UNIT_USESOURCEFORMAT_APPLY" val="1"/>
</p:tagLst>
</file>

<file path=ppt/tags/tag174.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48"/>
  <p:tag name="KSO_WM_UNIT_VALUE" val="21"/>
  <p:tag name="KSO_WM_UNIT_HIGHLIGHT" val="0"/>
  <p:tag name="KSO_WM_UNIT_COMPATIBLE"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75.xml><?xml version="1.0" encoding="utf-8"?>
<p:tagLst xmlns:a="http://schemas.openxmlformats.org/drawingml/2006/main" xmlns:r="http://schemas.openxmlformats.org/officeDocument/2006/relationships" xmlns:p="http://schemas.openxmlformats.org/presentationml/2006/main">
  <p:tag name="KSO_WM_UNIT_ADJUSTLAYOUT_ID" val="2"/>
  <p:tag name="KSO_WM_UNIT_HIGHLIGHT" val="0"/>
  <p:tag name="KSO_WM_UNIT_COMPATIBLE"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176.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DIAGRAM_GROUP_CODE" val="m1-1"/>
  <p:tag name="KSO_WM_UNIT_TYPE" val="m_h_i"/>
  <p:tag name="KSO_WM_UNIT_INDEX" val="1_1_3"/>
  <p:tag name="KSO_WM_UNIT_ID" val="diagram20191587_5*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77.xml><?xml version="1.0" encoding="utf-8"?>
<p:tagLst xmlns:a="http://schemas.openxmlformats.org/drawingml/2006/main" xmlns:r="http://schemas.openxmlformats.org/officeDocument/2006/relationships" xmlns:p="http://schemas.openxmlformats.org/presentationml/2006/main">
  <p:tag name="KSO_WM_UNIT_TIMELINE_IDINGROUP" val="2"/>
  <p:tag name="KSO_WM_UNIT_TIMELINE_EMPHASIS_ID" val="2"/>
  <p:tag name="KSO_WM_UNIT_ADJUSTLAYOUT_ID" val="22"/>
  <p:tag name="KSO_WM_UNIT_ISCONTENTSTITLE" val="0"/>
  <p:tag name="KSO_WM_UNIT_VALUE" val="7"/>
  <p:tag name="KSO_WM_UNIT_HIGHLIGHT" val="0"/>
  <p:tag name="KSO_WM_UNIT_COMPATIBLE" val="0"/>
  <p:tag name="KSO_WM_DIAGRAM_GROUP_CODE" val="m1-1"/>
  <p:tag name="KSO_WM_UNIT_TYPE" val="m_h_a"/>
  <p:tag name="KSO_WM_UNIT_INDEX" val="1_2_1"/>
  <p:tag name="KSO_WM_UNIT_ID" val="diagram20191587_5*m_h_a*1_2_1"/>
  <p:tag name="KSO_WM_TEMPLATE_CATEGORY" val="diagram"/>
  <p:tag name="KSO_WM_TEMPLATE_INDEX" val="20191587"/>
  <p:tag name="KSO_WM_UNIT_LAYERLEVEL" val="1_1_1"/>
  <p:tag name="KSO_WM_TAG_VERSION" val="1.0"/>
  <p:tag name="KSO_WM_BEAUTIFY_FLAG" val="#wm#"/>
  <p:tag name="KSO_WM_UNIT_PRESET_TEXT" val="2018/08/10"/>
  <p:tag name="KSO_WM_UNIT_USESOURCEFORMAT_APPLY" val="1"/>
</p:tagLst>
</file>

<file path=ppt/tags/tag178.xml><?xml version="1.0" encoding="utf-8"?>
<p:tagLst xmlns:a="http://schemas.openxmlformats.org/drawingml/2006/main" xmlns:r="http://schemas.openxmlformats.org/officeDocument/2006/relationships" xmlns:p="http://schemas.openxmlformats.org/presentationml/2006/main">
  <p:tag name="KSO_WM_UNIT_TIMELINE_IDINGROUP" val="6"/>
  <p:tag name="KSO_WM_UNIT_TIMELINE_EMPHASIS_ID" val="3"/>
  <p:tag name="KSO_WM_UNIT_ADJUSTLAYOUT_ID" val="23"/>
  <p:tag name="KSO_WM_UNIT_VALUE" val="21"/>
  <p:tag name="KSO_WM_UNIT_HIGHLIGHT" val="0"/>
  <p:tag name="KSO_WM_UNIT_COMPATIBLE"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79.xml><?xml version="1.0" encoding="utf-8"?>
<p:tagLst xmlns:a="http://schemas.openxmlformats.org/drawingml/2006/main" xmlns:r="http://schemas.openxmlformats.org/officeDocument/2006/relationships" xmlns:p="http://schemas.openxmlformats.org/presentationml/2006/main">
  <p:tag name="KSO_WM_UNIT_ADJUSTLAYOUT_ID" val="24"/>
  <p:tag name="KSO_WM_UNIT_HIGHLIGHT" val="0"/>
  <p:tag name="KSO_WM_UNIT_COMPATIBLE"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DIAGRAM_GROUP_CODE" val="m1-1"/>
  <p:tag name="KSO_WM_UNIT_TYPE" val="m_h_i"/>
  <p:tag name="KSO_WM_UNIT_INDEX" val="1_2_3"/>
  <p:tag name="KSO_WM_UNIT_ID" val="diagram20191587_5*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81.xml><?xml version="1.0" encoding="utf-8"?>
<p:tagLst xmlns:a="http://schemas.openxmlformats.org/drawingml/2006/main" xmlns:r="http://schemas.openxmlformats.org/officeDocument/2006/relationships" xmlns:p="http://schemas.openxmlformats.org/presentationml/2006/main">
  <p:tag name="KSO_WM_UNIT_ADJUSTLAYOUT_ID" val="17"/>
  <p:tag name="KSO_WM_UNIT_HIGHLIGHT" val="0"/>
  <p:tag name="KSO_WM_UNIT_COMPATIBLE"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182.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DIAGRAM_GROUP_CODE" val="m1-1"/>
  <p:tag name="KSO_WM_UNIT_TYPE" val="m_h_i"/>
  <p:tag name="KSO_WM_UNIT_INDEX" val="1_2_1"/>
  <p:tag name="KSO_WM_UNIT_ID" val="diagram20191587_5*m_h_i*1_2_1"/>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83.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DIAGRAM_GROUP_CODE" val="m1-1"/>
  <p:tag name="KSO_WM_UNIT_TYPE" val="m_h_i"/>
  <p:tag name="KSO_WM_UNIT_INDEX" val="1_2_2"/>
  <p:tag name="KSO_WM_UNIT_ID" val="diagram20191587_5*m_h_i*1_2_2"/>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84.xml><?xml version="1.0" encoding="utf-8"?>
<p:tagLst xmlns:a="http://schemas.openxmlformats.org/drawingml/2006/main" xmlns:r="http://schemas.openxmlformats.org/officeDocument/2006/relationships"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DIAGRAM_GROUP_CODE" val="m1-1"/>
  <p:tag name="KSO_WM_UNIT_TYPE" val="m_h_i"/>
  <p:tag name="KSO_WM_UNIT_INDEX" val="1_1_1"/>
  <p:tag name="KSO_WM_UNIT_ID" val="diagram20191587_5*m_h_i*1_1_1"/>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85.xml><?xml version="1.0" encoding="utf-8"?>
<p:tagLst xmlns:a="http://schemas.openxmlformats.org/drawingml/2006/main" xmlns:r="http://schemas.openxmlformats.org/officeDocument/2006/relationships"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DIAGRAM_GROUP_CODE" val="m1-1"/>
  <p:tag name="KSO_WM_UNIT_TYPE" val="m_h_i"/>
  <p:tag name="KSO_WM_UNIT_INDEX" val="1_1_2"/>
  <p:tag name="KSO_WM_UNIT_ID" val="diagram20191587_5*m_h_i*1_1_2"/>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995"/>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SLIDE_LAYOUT" val="a_r"/>
  <p:tag name="KSO_WM_SLIDE_LAYOUT_CNT" val="1_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0"/>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9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194.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UNIT_DIAGRAM_SCHEMECOLOR_ID" val="0"/>
</p:tagLst>
</file>

<file path=ppt/tags/tag195.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196.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197.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6.xml><?xml version="1.0" encoding="utf-8"?>
<p:tagLst xmlns:a="http://schemas.openxmlformats.org/drawingml/2006/main" xmlns:r="http://schemas.openxmlformats.org/officeDocument/2006/relationships" xmlns:p="http://schemas.openxmlformats.org/presentationml/2006/main">
  <p:tag name="KSO_WM_SLIDE_ID" val="diagram20188038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35.027*540"/>
  <p:tag name="KSO_WM_SLIDE_POSITION" val="56.1324*0"/>
  <p:tag name="KSO_WM_DIAGRAM_GROUP_CODE" val="r1-1"/>
  <p:tag name="KSO_WM_SLIDE_DIAGTYPE" val="r"/>
  <p:tag name="KSO_WM_TAG_VERSION" val="1.0"/>
  <p:tag name="KSO_WM_BEAUTIFY_FLAG" val="#wm#"/>
  <p:tag name="KSO_WM_TEMPLATE_CATEGORY" val="diagram"/>
  <p:tag name="KSO_WM_TEMPLATE_INDEX" val="20188038"/>
  <p:tag name="KSO_WM_SLIDE_LAYOUT" val="r"/>
  <p:tag name="KSO_WM_SLIDE_LAYOUT_CNT" val="1"/>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038_1*i*2"/>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2"/>
  <p:tag name="KSO_WM_UNIT_ID" val="diagram20188038_1*r_i*1_6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0"/>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3"/>
  <p:tag name="KSO_WM_UNIT_ID" val="diagram20188038_1*r_i*1_6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4"/>
  <p:tag name="KSO_WM_UNIT_ID" val="diagram20188038_1*r_i*1_6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5"/>
  <p:tag name="KSO_WM_UNIT_ID" val="diagram20188038_1*r_i*1_6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038_1*i*1"/>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13.xml><?xml version="1.0" encoding="utf-8"?>
<p:tagLst xmlns:a="http://schemas.openxmlformats.org/drawingml/2006/main" xmlns:r="http://schemas.openxmlformats.org/officeDocument/2006/relationships"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038_1*r_t*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5"/>
  <p:tag name="KSO_WM_UNIT_TEXT_FILL_TYPE" val="1"/>
  <p:tag name="KSO_WM_UNIT_USESOURCEFORMAT_APPLY" val="1"/>
  <p:tag name="KSO_WM_UNIT_DIAGRAM_SCHEMECOLOR_ID" val="0"/>
</p:tagLst>
</file>

<file path=ppt/tags/tag214.xml><?xml version="1.0" encoding="utf-8"?>
<p:tagLst xmlns:a="http://schemas.openxmlformats.org/drawingml/2006/main" xmlns:r="http://schemas.openxmlformats.org/officeDocument/2006/relationships"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1*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UNIT_DIAGRAM_SCHEMECOLOR_ID" val="0"/>
</p:tagLst>
</file>

<file path=ppt/tags/tag215.xml><?xml version="1.0" encoding="utf-8"?>
<p:tagLst xmlns:a="http://schemas.openxmlformats.org/drawingml/2006/main" xmlns:r="http://schemas.openxmlformats.org/officeDocument/2006/relationships"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038_1*r_t*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 name="KSO_WM_UNIT_DIAGRAM_SCHEMECOLOR_ID" val="0"/>
</p:tagLst>
</file>

<file path=ppt/tags/tag216.xml><?xml version="1.0" encoding="utf-8"?>
<p:tagLst xmlns:a="http://schemas.openxmlformats.org/drawingml/2006/main" xmlns:r="http://schemas.openxmlformats.org/officeDocument/2006/relationships"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1*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UNIT_DIAGRAM_SCHEMECOLOR_ID" val="0"/>
</p:tagLst>
</file>

<file path=ppt/tags/tag21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2"/>
  <p:tag name="KSO_WM_UNIT_ID" val="diagram20188038_1*r_i*1_5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21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2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1"/>
  <p:tag name="KSO_WM_UNIT_ID" val="diagram20188038_1*r_i*1_5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2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22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2"/>
  <p:tag name="KSO_WM_UNIT_ID" val="diagram20188038_1*r_i*1_2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1"/>
  <p:tag name="KSO_WM_UNIT_ID" val="diagram20188038_1*r_i*1_2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038_1*r_i*1_1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038_1*r_i*1_1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038_1*r_i*1_1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038_1*r_i*1_1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29.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038_1*r_i*1_1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038_1*r_i*1_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038_1*r_i*1_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8"/>
  <p:tag name="KSO_WM_UNIT_ID" val="diagram20188038_1*r_i*1_1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2"/>
  <p:tag name="KSO_WM_UNIT_TEXT_FILL_TYPE" val="1"/>
  <p:tag name="KSO_WM_UNIT_USESOURCEFORMAT_APPLY" val="1"/>
  <p:tag name="KSO_WM_UNIT_DIAGRAM_SCHEMECOLOR_ID" val="0"/>
</p:tagLst>
</file>

<file path=ppt/tags/tag23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9"/>
  <p:tag name="KSO_WM_UNIT_ID" val="diagram20188038_1*r_i*1_4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6"/>
  <p:tag name="KSO_WM_UNIT_ID" val="diagram20188038_1*r_i*1_4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5"/>
  <p:tag name="KSO_WM_UNIT_ID" val="diagram20188038_1*r_i*1_4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39.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4"/>
  <p:tag name="KSO_WM_UNIT_ID" val="diagram20188038_1*r_i*1_4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2"/>
  <p:tag name="KSO_WM_UNIT_ID" val="diagram20188038_1*r_i*1_4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1"/>
  <p:tag name="KSO_WM_UNIT_ID" val="diagram20188038_1*r_i*1_4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0"/>
  <p:tag name="KSO_WM_UNIT_ID" val="diagram20188038_1*r_i*1_4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9"/>
  <p:tag name="KSO_WM_UNIT_ID" val="diagram20188038_1*r_i*1_3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8"/>
  <p:tag name="KSO_WM_UNIT_ID" val="diagram20188038_1*r_i*1_3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7"/>
  <p:tag name="KSO_WM_UNIT_ID" val="diagram20188038_1*r_i*1_3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6"/>
  <p:tag name="KSO_WM_UNIT_ID" val="diagram20188038_1*r_i*1_3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5"/>
  <p:tag name="KSO_WM_UNIT_ID" val="diagram20188038_1*r_i*1_3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4"/>
  <p:tag name="KSO_WM_UNIT_ID" val="diagram20188038_1*r_i*1_3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49.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2"/>
  <p:tag name="KSO_WM_UNIT_ID" val="diagram20188038_1*r_i*1_3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1"/>
  <p:tag name="KSO_WM_UNIT_ID" val="diagram20188038_1*r_i*1_3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0"/>
  <p:tag name="KSO_WM_UNIT_ID" val="diagram20188038_1*r_i*1_3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9"/>
  <p:tag name="KSO_WM_UNIT_ID" val="diagram20188038_1*r_i*1_2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8"/>
  <p:tag name="KSO_WM_UNIT_ID" val="diagram20188038_1*r_i*1_2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7"/>
  <p:tag name="KSO_WM_UNIT_ID" val="diagram20188038_1*r_i*1_2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6"/>
  <p:tag name="KSO_WM_UNIT_ID" val="diagram20188038_1*r_i*1_2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5"/>
  <p:tag name="KSO_WM_UNIT_ID" val="diagram20188038_1*r_i*1_2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4"/>
  <p:tag name="KSO_WM_UNIT_ID" val="diagram20188038_1*r_i*1_2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0"/>
  <p:tag name="KSO_WM_UNIT_ID" val="diagram20188038_1*r_i*1_2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59.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9"/>
  <p:tag name="KSO_WM_UNIT_ID" val="diagram20188038_1*r_i*1_1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7"/>
  <p:tag name="KSO_WM_UNIT_ID" val="diagram20188038_1*r_i*1_1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038_1*r_i*1_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038_1*r_i*1_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038_1*r_i*1_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038_1*r_i*1_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038_1*r_i*1_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7.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8.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1*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69.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9"/>
  <p:tag name="KSO_WM_UNIT_ID" val="diagram20188038_1*r_i*1_5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8"/>
  <p:tag name="KSO_WM_UNIT_ID" val="diagram20188038_1*r_i*1_5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1.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2.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3"/>
  <p:tag name="KSO_WM_UNIT_ID" val="diagram20188038_1*r_i*1_4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3.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3"/>
  <p:tag name="KSO_WM_UNIT_ID" val="diagram20188038_1*r_i*1_3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4.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3"/>
  <p:tag name="KSO_WM_UNIT_ID" val="diagram20188038_1*r_i*1_2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5.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038_1*r_i*1_1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6.xml><?xml version="1.0" encoding="utf-8"?>
<p:tagLst xmlns:a="http://schemas.openxmlformats.org/drawingml/2006/main" xmlns:r="http://schemas.openxmlformats.org/officeDocument/2006/relationships"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038_1*r_i*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277.xml><?xml version="1.0" encoding="utf-8"?>
<p:tagLst xmlns:a="http://schemas.openxmlformats.org/drawingml/2006/main" xmlns:r="http://schemas.openxmlformats.org/officeDocument/2006/relationships" xmlns:p="http://schemas.openxmlformats.org/presentationml/2006/main">
  <p:tag name="KSO_WM_SLIDE_ID" val="diagram202133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864*396"/>
  <p:tag name="KSO_WM_SLIDE_POSITION" val="48*48"/>
  <p:tag name="KSO_WM_DIAGRAM_GROUP_CODE" val="r1-1"/>
  <p:tag name="KSO_WM_SLIDE_DIAGTYPE" val="r"/>
  <p:tag name="KSO_WM_TAG_VERSION" val="1.0"/>
  <p:tag name="KSO_WM_BEAUTIFY_FLAG" val="#wm#"/>
  <p:tag name="KSO_WM_TEMPLATE_CATEGORY" val="diagram"/>
  <p:tag name="KSO_WM_TEMPLATE_INDEX" val="2021331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39:26&quot;,&quot;maxSize&quot;:{&quot;size1&quot;:26.699999999999999},&quot;minSize&quot;:{&quot;size1&quot;:17.800000000000001},&quot;normalSize&quot;:{&quot;size1&quot;:18.31111111111111},&quot;subLayout&quot;:[{&quot;id&quot;:&quot;2020-11-10T09:39:26&quot;,&quot;margin&quot;:{&quot;bottom&quot;:0,&quot;left&quot;:1.6929999589920044,&quot;right&quot;:1.6929999589920044,&quot;top&quot;:1.6929999589920044},&quot;type&quot;:0},{&quot;direction&quot;:1,&quot;id&quot;:&quot;2020-11-10T09:39:26&quot;,&quot;maxSize&quot;:{&quot;size1&quot;:62.499647455891441},&quot;minSize&quot;:{&quot;size1&quot;:29.999647455891438},&quot;normalSize&quot;:{&quot;size1&quot;:35.362147455891431},&quot;subLayout&quot;:[{&quot;id&quot;:&quot;2020-11-10T09:39:26&quot;,&quot;margin&quot;:{&quot;bottom&quot;:2.5399999618530273,&quot;left&quot;:2.9630000591278076,&quot;right&quot;:0.026000002399086952,&quot;top&quot;:2.1170001029968262},&quot;type&quot;:0},{&quot;id&quot;:&quot;2020-11-10T09:39:26&quot;,&quot;margin&quot;:{&quot;bottom&quot;:2.5399999618530273,&quot;left&quot;:2.937000036239624,&quot;right&quot;:2.5399999618530273,&quot;top&quot;:2.1170001029968262},&quot;type&quot;:0}],&quot;type&quot;:0}],&quot;type&quot;:0}"/>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3553136823a5e6143"/>
  <p:tag name="KSO_WM_CHIP_FILLPROP" val="[[{&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big_font&quot;:false,&quot;fill_id&quot;:&quot;2309cd69c72c4ec9add97218b8be879d&quot;,&quot;fill_align&quot;:&quot;cm&quot;,&quot;chip_types&quot;:[&quot;text&quot;,&quot;picture&quot;]},{&quot;text_align&quot;:&quot;lm&quot;,&quot;text_direction&quot;:&quot;horizontal&quot;,&quot;support_big_font&quot;:false,&quot;fill_id&quot;:&quot;f9453295f896499082c4596d22b07337&quot;,&quot;fill_align&quot;:&quot;cm&quot;,&quot;chip_types&quot;:[&quot;text&quot;,&quot;picture&quot;]}]]"/>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SLIDE_SAME_FONT_SIZE" val="1"/>
  <p:tag name="KSO_WM_TEMPLATE_ASSEMBLE_XID" val="5fa9ef4aacfdea5937ad5f35"/>
  <p:tag name="KSO_WM_TEMPLATE_ASSEMBLE_GROUPID" val="5fa9ef4aacfdea5937ad5f35"/>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318_1*i*1"/>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bea9b31c3386430b8b6dbd14e4f3620b"/>
  <p:tag name="KSO_WM_UNIT_DECORATE_INFO" val="{&quot;DecorateInfoH&quot;:{&quot;IsAbs&quot;:false},&quot;DecorateInfoW&quot;:{&quot;IsAbs&quot;:false},&quot;DecorateInfoX&quot;:{&quot;IsAbs&quot;:true,&quot;Pos&quot;:2},&quot;DecorateInfoY&quot;:{&quot;IsAbs&quot;:true,&quot;Pos&quot;:2},&quot;ReferentInfo&quot;:{&quot;Id&quot;:&quot;e760a98e88e44e6d80a3cef46bc10928&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318_1*i*2"/>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9abe08645cda4d389aaf375ab4088728"/>
  <p:tag name="KSO_WM_UNIT_DECORATE_INFO" val="{&quot;DecorateInfoH&quot;:{&quot;IsAbs&quot;:false},&quot;DecorateInfoW&quot;:{&quot;IsAbs&quot;:false},&quot;DecorateInfoX&quot;:{&quot;IsAbs&quot;:true,&quot;Pos&quot;:2},&quot;DecorateInfoY&quot;:{&quot;IsAbs&quot;:true,&quot;Pos&quot;:2},&quot;ReferentInfo&quot;:{&quot;Id&quot;:&quot;f69a369412114d78a7fc25d781b21fb7&quot;,&quot;X&quot;:{&quot;Pos&quot;:2},&quot;Y&quot;:{&quot;Pos&quot;:2}},&quot;whChangeMode&quot;:1}"/>
  <p:tag name="KSO_WM_CHIP_GROUPID" val="5f5ee1ca4d6848d78f644aec"/>
  <p:tag name="KSO_WM_CHIP_XID" val="5f696413553136823a5e6143"/>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318_1*i*3"/>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f69a369412114d78a7fc25d781b21fb7"/>
  <p:tag name="KSO_WM_UNIT_DECORATE_INFO" val="{&quot;DecorateInfoH&quot;:{&quot;IsAbs&quot;:false},&quot;DecorateInfoW&quot;:{&quot;IsAbs&quot;:false},&quot;DecorateInfoX&quot;:{&quot;IsAbs&quot;:true,&quot;Pos&quot;:1},&quot;DecorateInfoY&quot;:{&quot;IsAbs&quot;:true,&quot;Pos&quot;:1},&quot;ReferentInfo&quot;:{&quot;Id&quot;:&quot;e2ccbc1895104bf3b2ea88a776727edb&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318_1*i*4"/>
  <p:tag name="KSO_WM_TEMPLATE_CATEGORY" val="diagram"/>
  <p:tag name="KSO_WM_TEMPLATE_INDEX" val="20213318"/>
  <p:tag name="KSO_WM_UNIT_LAYERLEVEL" val="1"/>
  <p:tag name="KSO_WM_TAG_VERSION" val="1.0"/>
  <p:tag name="KSO_WM_BEAUTIFY_FLAG" val="#wm#"/>
  <p:tag name="KSO_WM_UNIT_BLOCK" val="0"/>
  <p:tag name="KSO_WM_UNIT_SM_LIMIT_TYPE" val="2"/>
  <p:tag name="KSO_WM_UNIT_DEC_AREA_ID" val="e760a98e88e44e6d80a3cef46bc10928"/>
  <p:tag name="KSO_WM_UNIT_DECORATE_INFO" val="{&quot;DecorateInfoH&quot;:{&quot;IsAbs&quot;:false},&quot;DecorateInfoW&quot;:{&quot;IsAbs&quot;:false},&quot;DecorateInfoX&quot;:{&quot;IsAbs&quot;:true,&quot;Pos&quot;:1},&quot;DecorateInfoY&quot;:{&quot;IsAbs&quot;:true,&quot;Pos&quot;:1},&quot;ReferentInfo&quot;:{&quot;Id&quot;:&quot;eba63ebdc39a4b3898d5790735dfea58&quot;,&quot;X&quot;:{&quot;Pos&quot;:1},&quot;Y&quot;:{&quot;Pos&quot;:1}},&quot;whChangeMode&quot;:1}"/>
  <p:tag name="KSO_WM_CHIP_GROUPID" val="5f5ee1ca4d6848d78f644aec"/>
  <p:tag name="KSO_WM_CHIP_XID" val="5f696413553136823a5e6143"/>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5fa9ef4aacfdea5937ad5f35"/>
  <p:tag name="KSO_WM_TEMPLATE_ASSEMBLE_GROUPID" val="5fa9ef4aacfdea5937ad5f35"/>
</p:tagLst>
</file>

<file path=ppt/tags/tag2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3318_1*a*1"/>
  <p:tag name="KSO_WM_TEMPLATE_CATEGORY" val="diagram"/>
  <p:tag name="KSO_WM_TEMPLATE_INDEX" val="202133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4eae56f52c44273a12a5ffb32f236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85572dacccf431eac7443dc9053fb77"/>
  <p:tag name="KSO_WM_UNIT_TEXT_FILL_FORE_SCHEMECOLOR_INDEX_BRIGHTNESS" val="0"/>
  <p:tag name="KSO_WM_UNIT_TEXT_FILL_FORE_SCHEMECOLOR_INDEX" val="13"/>
  <p:tag name="KSO_WM_UNIT_TEXT_FILL_TYPE" val="1"/>
  <p:tag name="KSO_WM_TEMPLATE_ASSEMBLE_XID" val="5fa9ef4aacfdea5937ad5f35"/>
  <p:tag name="KSO_WM_TEMPLATE_ASSEMBLE_GROUPID" val="5fa9ef4aacfdea5937ad5f35"/>
</p:tagLst>
</file>

<file path=ppt/tags/tag28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18_1*f*1"/>
  <p:tag name="KSO_WM_TEMPLATE_CATEGORY" val="diagram"/>
  <p:tag name="KSO_WM_TEMPLATE_INDEX" val="2021331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e2ccbc1895104bf3b2ea88a776727e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add26373e064694bd3a0ce2d14b617b"/>
  <p:tag name="KSO_WM_UNIT_SUPPORT_UNIT_TYPE" val="[&quot;d&quot;]"/>
  <p:tag name="KSO_WM_UNIT_TEXT_FILL_FORE_SCHEMECOLOR_INDEX_BRIGHTNESS" val="0.25"/>
  <p:tag name="KSO_WM_UNIT_TEXT_FILL_FORE_SCHEMECOLOR_INDEX" val="13"/>
  <p:tag name="KSO_WM_UNIT_TEXT_FILL_TYPE" val="1"/>
  <p:tag name="KSO_WM_TEMPLATE_ASSEMBLE_XID" val="5fa9ef4aacfdea5937ad5f35"/>
  <p:tag name="KSO_WM_TEMPLATE_ASSEMBLE_GROUPID" val="5fa9ef4aacfdea5937ad5f35"/>
</p:tagLst>
</file>

<file path=ppt/tags/tag284.xml><?xml version="1.0" encoding="utf-8"?>
<p:tagLst xmlns:a="http://schemas.openxmlformats.org/drawingml/2006/main" xmlns:r="http://schemas.openxmlformats.org/officeDocument/2006/relationships" xmlns:p="http://schemas.openxmlformats.org/presentationml/2006/main">
  <p:tag name="KSO_WM_UNIT_VALUE" val="846*1269"/>
  <p:tag name="KSO_WM_UNIT_HIGHLIGHT" val="0"/>
  <p:tag name="KSO_WM_UNIT_COMPATIBLE" val="0"/>
  <p:tag name="KSO_WM_UNIT_DIAGRAM_ISNUMVISUAL" val="0"/>
  <p:tag name="KSO_WM_UNIT_DIAGRAM_ISREFERUNIT" val="0"/>
  <p:tag name="KSO_WM_UNIT_TYPE" val="d"/>
  <p:tag name="KSO_WM_UNIT_INDEX" val="1"/>
  <p:tag name="KSO_WM_UNIT_ID" val="diagram20213318_1*d*1"/>
  <p:tag name="KSO_WM_TEMPLATE_CATEGORY" val="diagram"/>
  <p:tag name="KSO_WM_TEMPLATE_INDEX" val="20213318"/>
  <p:tag name="KSO_WM_UNIT_LAYERLEVEL" val="1"/>
  <p:tag name="KSO_WM_TAG_VERSION" val="1.0"/>
  <p:tag name="KSO_WM_BEAUTIFY_FLAG" val="#wm#"/>
  <p:tag name="KSO_WM_CHIP_GROUPID" val="5e7310da9a230a26b9e88a19"/>
  <p:tag name="KSO_WM_CHIP_XID" val="5e7310da9a230a26b9e88a1a"/>
  <p:tag name="KSO_WM_UNIT_DEC_AREA_ID" val="eba63ebdc39a4b3898d5790735dfea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f68e8facfb54a0188ee4d5a48b7518b"/>
  <p:tag name="KSO_WM_UNIT_PLACING_PICTURE" val="7f68e8facfb54a0188ee4d5a48b7518b"/>
  <p:tag name="KSO_WM_UNIT_SUPPORT_UNIT_TYPE" val="[&quot;d&quot;]"/>
  <p:tag name="KSO_WM_TEMPLATE_ASSEMBLE_XID" val="5fa9ef4aacfdea5937ad5f35"/>
  <p:tag name="KSO_WM_TEMPLATE_ASSEMBLE_GROUPID" val="5fa9ef4aacfdea5937ad5f35"/>
  <p:tag name="REFSHAPE" val="1357907484"/>
</p:tagLst>
</file>

<file path=ppt/tags/tag285.xml><?xml version="1.0" encoding="utf-8"?>
<p:tagLst xmlns:a="http://schemas.openxmlformats.org/drawingml/2006/main" xmlns:r="http://schemas.openxmlformats.org/officeDocument/2006/relationships" xmlns:p="http://schemas.openxmlformats.org/presentationml/2006/main">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BEAUTIFY_FLAG" val="#wm#"/>
  <p:tag name="KSO_WM_TEMPLATE_CATEGORY" val="diagram"/>
  <p:tag name="KSO_WM_TEMPLATE_INDEX" val="20201374"/>
  <p:tag name="KSO_WM_SLIDE_LAYOUT" val="a_b_q"/>
  <p:tag name="KSO_WM_SLIDE_LAYOUT_CNT" val="1_1_1"/>
  <p:tag name="KSO_WM_SLIDE_TYPE" val="text"/>
  <p:tag name="KSO_WM_SLIDE_SUBTYPE" val="diag"/>
  <p:tag name="KSO_WM_SLIDE_SIZE" val="831.21*350.952"/>
  <p:tag name="KSO_WM_SLIDE_POSITION" val="44.1482*127.665"/>
</p:tagLst>
</file>

<file path=ppt/tags/tag28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E WORK REPORT"/>
  <p:tag name="KSO_WM_UNIT_NOCLEAR" val="0"/>
  <p:tag name="KSO_WM_UNIT_VALUE" val="38"/>
  <p:tag name="KSO_WM_UNIT_HIGHLIGHT" val="0"/>
  <p:tag name="KSO_WM_UNIT_COMPATIBLE" val="0"/>
  <p:tag name="KSO_WM_UNIT_DIAGRAM_ISNUMVISUAL" val="0"/>
  <p:tag name="KSO_WM_UNIT_DIAGRAM_ISREFERUNIT" val="0"/>
  <p:tag name="KSO_WM_DIAGRAM_GROUP_CODE" val="q1-1"/>
  <p:tag name="KSO_WM_UNIT_TYPE" val="b"/>
  <p:tag name="KSO_WM_UNIT_INDEX" val="1"/>
  <p:tag name="KSO_WM_UNIT_ID" val="diagram20201374_1*b*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8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 name="KSO_WM_UNIT_DIAGRAM_SCHEMECOLOR_ID" val="0"/>
</p:tagLst>
</file>

<file path=ppt/tags/tag28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 name="KSO_WM_UNIT_DIAGRAM_SCHEMECOLOR_ID" val="0"/>
</p:tagLst>
</file>

<file path=ppt/tags/tag289.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 name="KSO_WM_UNIT_DIAGRAM_SCHEMECOLOR_ID"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1374_1*q_i*1_1"/>
  <p:tag name="KSO_WM_TEMPLATE_CATEGORY" val="diagram"/>
  <p:tag name="KSO_WM_TEMPLATE_INDEX" val="2020137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1374_1*q_h_i*1_3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 name="KSO_WM_UNIT_DIAGRAM_SCHEMECOLOR_ID" val="0"/>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1374_1*q_h_i*1_2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 name="KSO_WM_UNIT_DIAGRAM_SCHEMECOLOR_ID"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1374_1*q_h_i*1_1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1374_1*q_i*1_2"/>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1374_1*q_i*1_3"/>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1374_1*q_i*1_4"/>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29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第一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1374_1*q_h_a*1_1_1"/>
  <p:tag name="KSO_WM_TEMPLATE_CATEGORY" val="diagram"/>
  <p:tag name="KSO_WM_TEMPLATE_INDEX" val="20201374"/>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第二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1374_1*q_h_a*1_2_1"/>
  <p:tag name="KSO_WM_TEMPLATE_CATEGORY" val="diagram"/>
  <p:tag name="KSO_WM_TEMPLATE_INDEX" val="20201374"/>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0"/>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第三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1374_1*q_h_a*1_3_1"/>
  <p:tag name="KSO_WM_TEMPLATE_CATEGORY" val="diagram"/>
  <p:tag name="KSO_WM_TEMPLATE_INDEX" val="20201374"/>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UNIT_DIAGRAM_SCHEMECOLOR_ID" val="0"/>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UNIT_DIAGRAM_SCHEMECOLOR_ID" val="0"/>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UNIT_DIAGRAM_SCHEMECOLOR_ID" val="0"/>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985"/>
  <p:tag name="KSO_WM_SLIDE_COLORSCHEME_VERSION" val="3.2"/>
  <p:tag name="KSO_WM_SLIDE_ID" val="diagram20191985_2"/>
  <p:tag name="KSO_WM_TEMPLATE_SUBCATEGORY" val="0"/>
  <p:tag name="KSO_WM_SLIDE_TYPE" val="text"/>
  <p:tag name="KSO_WM_SLIDE_SUBTYPE" val="diag"/>
  <p:tag name="KSO_WM_SLIDE_ITEM_CNT" val="3"/>
  <p:tag name="KSO_WM_SLIDE_INDEX" val="2"/>
  <p:tag name="KSO_WM_SLIDE_SIZE" val="854*234.867"/>
  <p:tag name="KSO_WM_SLIDE_POSITION" val="53*251.314"/>
  <p:tag name="KSO_WM_DIAGRAM_GROUP_CODE" val="m1-1"/>
  <p:tag name="KSO_WM_SLIDE_DIAGTYPE" val="m"/>
  <p:tag name="KSO_WM_TAG_VERSION" val="1.0"/>
  <p:tag name="KSO_WM_SLIDE_LAYOUT" val="a_f_m"/>
  <p:tag name="KSO_WM_SLIDE_LAYOUT_CNT" val="1_1_1"/>
</p:tagLst>
</file>

<file path=ppt/tags/tag307.xml><?xml version="1.0" encoding="utf-8"?>
<p:tagLst xmlns:a="http://schemas.openxmlformats.org/drawingml/2006/main" xmlns:r="http://schemas.openxmlformats.org/officeDocument/2006/relationships" xmlns:p="http://schemas.openxmlformats.org/presentationml/2006/main">
  <p:tag name="KSO_WM_UNIT_COLOR_SCHEME_SHAPE_ID" val="3"/>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985_2*m_h_i*1_1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08.xml><?xml version="1.0" encoding="utf-8"?>
<p:tagLst xmlns:a="http://schemas.openxmlformats.org/drawingml/2006/main" xmlns:r="http://schemas.openxmlformats.org/officeDocument/2006/relationships" xmlns:p="http://schemas.openxmlformats.org/presentationml/2006/main">
  <p:tag name="KSO_WM_UNIT_COLOR_SCHEME_SHAPE_ID" val="7"/>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985_2*m_h_i*1_2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09.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985_2*m_h_i*1_3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COLOR_SCHEME_SHAPE_ID" val="2"/>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985_2*m_h_i*1_1_2"/>
  <p:tag name="KSO_WM_TEMPLATE_CATEGORY" val="diagram"/>
  <p:tag name="KSO_WM_TEMPLATE_INDEX" val="2019198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11.xml><?xml version="1.0" encoding="utf-8"?>
<p:tagLst xmlns:a="http://schemas.openxmlformats.org/drawingml/2006/main" xmlns:r="http://schemas.openxmlformats.org/officeDocument/2006/relationships" xmlns:p="http://schemas.openxmlformats.org/presentationml/2006/main">
  <p:tag name="KSO_WM_UNIT_COLOR_SCHEME_SHAPE_ID" val="29"/>
  <p:tag name="KSO_WM_UNIT_COLOR_SCHEME_PARENT_PAGE" val="0_2"/>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985_2*m_h_a*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2.xml><?xml version="1.0" encoding="utf-8"?>
<p:tagLst xmlns:a="http://schemas.openxmlformats.org/drawingml/2006/main" xmlns:r="http://schemas.openxmlformats.org/officeDocument/2006/relationships" xmlns:p="http://schemas.openxmlformats.org/presentationml/2006/main">
  <p:tag name="KSO_WM_UNIT_COLOR_SCHEME_SHAPE_ID" val="30"/>
  <p:tag name="KSO_WM_UNIT_COLOR_SCHEME_PARENT_PAGE" val="0_2"/>
  <p:tag name="KSO_WM_UNIT_PRESET_TEXT" val="单击此处添加文本"/>
  <p:tag name="KSO_WM_UNIT_NOCLEAR" val="0"/>
  <p:tag name="KSO_WM_UNIT_VALUE" val="69"/>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985_2*m_h_f*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3.xml><?xml version="1.0" encoding="utf-8"?>
<p:tagLst xmlns:a="http://schemas.openxmlformats.org/drawingml/2006/main" xmlns:r="http://schemas.openxmlformats.org/officeDocument/2006/relationships" xmlns:p="http://schemas.openxmlformats.org/presentationml/2006/main">
  <p:tag name="KSO_WM_UNIT_COLOR_SCHEME_SHAPE_ID" val="46"/>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2*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14.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985_2*m_h_i*1_2_2"/>
  <p:tag name="KSO_WM_TEMPLATE_CATEGORY" val="diagram"/>
  <p:tag name="KSO_WM_TEMPLATE_INDEX" val="2019198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5.xml><?xml version="1.0" encoding="utf-8"?>
<p:tagLst xmlns:a="http://schemas.openxmlformats.org/drawingml/2006/main" xmlns:r="http://schemas.openxmlformats.org/officeDocument/2006/relationships" xmlns:p="http://schemas.openxmlformats.org/presentationml/2006/main">
  <p:tag name="KSO_WM_UNIT_COLOR_SCHEME_SHAPE_ID" val="32"/>
  <p:tag name="KSO_WM_UNIT_COLOR_SCHEME_PARENT_PAGE" val="0_2"/>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985_2*m_h_a*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6.xml><?xml version="1.0" encoding="utf-8"?>
<p:tagLst xmlns:a="http://schemas.openxmlformats.org/drawingml/2006/main" xmlns:r="http://schemas.openxmlformats.org/officeDocument/2006/relationships" xmlns:p="http://schemas.openxmlformats.org/presentationml/2006/main">
  <p:tag name="KSO_WM_UNIT_COLOR_SCHEME_SHAPE_ID" val="33"/>
  <p:tag name="KSO_WM_UNIT_COLOR_SCHEME_PARENT_PAGE" val="0_2"/>
  <p:tag name="KSO_WM_UNIT_PRESET_TEXT" val="单击此处添加文本"/>
  <p:tag name="KSO_WM_UNIT_NOCLEAR" val="0"/>
  <p:tag name="KSO_WM_UNIT_VALUE" val="69"/>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985_2*m_h_f*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7.xml><?xml version="1.0" encoding="utf-8"?>
<p:tagLst xmlns:a="http://schemas.openxmlformats.org/drawingml/2006/main" xmlns:r="http://schemas.openxmlformats.org/officeDocument/2006/relationships" xmlns:p="http://schemas.openxmlformats.org/presentationml/2006/main">
  <p:tag name="KSO_WM_UNIT_COLOR_SCHEME_SHAPE_ID" val="47"/>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2*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18.xml><?xml version="1.0" encoding="utf-8"?>
<p:tagLst xmlns:a="http://schemas.openxmlformats.org/drawingml/2006/main" xmlns:r="http://schemas.openxmlformats.org/officeDocument/2006/relationships" xmlns:p="http://schemas.openxmlformats.org/presentationml/2006/main">
  <p:tag name="KSO_WM_UNIT_COLOR_SCHEME_SHAPE_ID" val="10"/>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985_2*m_h_i*1_3_2"/>
  <p:tag name="KSO_WM_TEMPLATE_CATEGORY" val="diagram"/>
  <p:tag name="KSO_WM_TEMPLATE_INDEX" val="2019198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19.xml><?xml version="1.0" encoding="utf-8"?>
<p:tagLst xmlns:a="http://schemas.openxmlformats.org/drawingml/2006/main" xmlns:r="http://schemas.openxmlformats.org/officeDocument/2006/relationships" xmlns:p="http://schemas.openxmlformats.org/presentationml/2006/main">
  <p:tag name="KSO_WM_UNIT_COLOR_SCHEME_SHAPE_ID" val="35"/>
  <p:tag name="KSO_WM_UNIT_COLOR_SCHEME_PARENT_PAGE" val="0_2"/>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985_2*m_h_a*1_3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COLOR_SCHEME_SHAPE_ID" val="48"/>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985_2*m_h_i*1_3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21.xml><?xml version="1.0" encoding="utf-8"?>
<p:tagLst xmlns:a="http://schemas.openxmlformats.org/drawingml/2006/main" xmlns:r="http://schemas.openxmlformats.org/officeDocument/2006/relationships" xmlns:p="http://schemas.openxmlformats.org/presentationml/2006/main">
  <p:tag name="KSO_WM_UNIT_COLOR_SCHEME_SHAPE_ID" val="4"/>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985_2*m_h_i*1_1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2.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1985_2*m_h_i*1_1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23.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985_2*m_h_i*1_2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4.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1985_2*m_h_i*1_2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25.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1985_2*m_h_i*1_3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6.xml><?xml version="1.0" encoding="utf-8"?>
<p:tagLst xmlns:a="http://schemas.openxmlformats.org/drawingml/2006/main" xmlns:r="http://schemas.openxmlformats.org/officeDocument/2006/relationships" xmlns:p="http://schemas.openxmlformats.org/presentationml/2006/main">
  <p:tag name="KSO_WM_UNIT_COLOR_SCHEME_SHAPE_ID" val="13"/>
  <p:tag name="KSO_WM_UNIT_COLOR_SCHEME_PARENT_PAGE" val="0_2"/>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1985_2*m_h_i*1_3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27.xml><?xml version="1.0" encoding="utf-8"?>
<p:tagLst xmlns:a="http://schemas.openxmlformats.org/drawingml/2006/main" xmlns:r="http://schemas.openxmlformats.org/officeDocument/2006/relationships" xmlns:p="http://schemas.openxmlformats.org/presentationml/2006/main">
  <p:tag name="KSO_WM_UNIT_COLOR_SCHEME_SHAPE_ID" val="27"/>
  <p:tag name="KSO_WM_UNIT_COLOR_SCHEME_PARENT_PAGE" val="0_1"/>
  <p:tag name="KSO_WM_UNIT_PRESET_TEXT" val="单击此处添加文本具体内容，简明扼要的阐述您的观点。"/>
  <p:tag name="KSO_WM_UNIT_NOCLEAR" val="0"/>
  <p:tag name="KSO_WM_UNIT_VALUE" val="138"/>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1985_2*f*1"/>
  <p:tag name="KSO_WM_TEMPLATE_CATEGORY" val="diagram"/>
  <p:tag name="KSO_WM_TEMPLATE_INDEX" val="2019198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985"/>
  <p:tag name="KSO_WM_SLIDE_COLORSCHEME_VERSION" val="3.2"/>
  <p:tag name="KSO_WM_SLIDE_ID" val="diagram20191985_2"/>
  <p:tag name="KSO_WM_TEMPLATE_SUBCATEGORY" val="0"/>
  <p:tag name="KSO_WM_SLIDE_TYPE" val="text"/>
  <p:tag name="KSO_WM_SLIDE_SUBTYPE" val="diag"/>
  <p:tag name="KSO_WM_SLIDE_ITEM_CNT" val="3"/>
  <p:tag name="KSO_WM_SLIDE_INDEX" val="2"/>
  <p:tag name="KSO_WM_SLIDE_SIZE" val="854*234.867"/>
  <p:tag name="KSO_WM_SLIDE_POSITION" val="53*251.314"/>
  <p:tag name="KSO_WM_DIAGRAM_GROUP_CODE" val="m1-1"/>
  <p:tag name="KSO_WM_SLIDE_DIAGTYPE" val="m"/>
  <p:tag name="KSO_WM_TAG_VERSION" val="1.0"/>
  <p:tag name="KSO_WM_SLIDE_LAYOUT" val="a_f_m"/>
  <p:tag name="KSO_WM_SLIDE_LAYOUT_CNT" val="1_1_1"/>
</p:tagLst>
</file>

<file path=ppt/tags/tag329.xml><?xml version="1.0" encoding="utf-8"?>
<p:tagLst xmlns:a="http://schemas.openxmlformats.org/drawingml/2006/main" xmlns:r="http://schemas.openxmlformats.org/officeDocument/2006/relationships" xmlns:p="http://schemas.openxmlformats.org/presentationml/2006/main">
  <p:tag name="KSO_WM_UNIT_COLOR_SCHEME_SHAPE_ID" val="27"/>
  <p:tag name="KSO_WM_UNIT_COLOR_SCHEME_PARENT_PAGE" val="0_1"/>
  <p:tag name="KSO_WM_UNIT_PRESET_TEXT" val="单击此处添加文本具体内容，简明扼要的阐述您的观点。"/>
  <p:tag name="KSO_WM_UNIT_NOCLEAR" val="0"/>
  <p:tag name="KSO_WM_UNIT_VALUE" val="138"/>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1985_2*f*1"/>
  <p:tag name="KSO_WM_TEMPLATE_CATEGORY" val="diagram"/>
  <p:tag name="KSO_WM_TEMPLATE_INDEX" val="2019198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1985"/>
  <p:tag name="KSO_WM_SLIDE_COLORSCHEME_VERSION" val="3.2"/>
  <p:tag name="KSO_WM_SLIDE_ID" val="diagram20191985_2"/>
  <p:tag name="KSO_WM_TEMPLATE_SUBCATEGORY" val="0"/>
  <p:tag name="KSO_WM_SLIDE_TYPE" val="text"/>
  <p:tag name="KSO_WM_SLIDE_SUBTYPE" val="diag"/>
  <p:tag name="KSO_WM_SLIDE_ITEM_CNT" val="3"/>
  <p:tag name="KSO_WM_SLIDE_INDEX" val="2"/>
  <p:tag name="KSO_WM_SLIDE_SIZE" val="854*234.867"/>
  <p:tag name="KSO_WM_SLIDE_POSITION" val="53*251.314"/>
  <p:tag name="KSO_WM_DIAGRAM_GROUP_CODE" val="m1-1"/>
  <p:tag name="KSO_WM_SLIDE_DIAGTYPE" val="m"/>
  <p:tag name="KSO_WM_TAG_VERSION" val="1.0"/>
  <p:tag name="KSO_WM_SLIDE_LAYOUT" val="a_f_m"/>
  <p:tag name="KSO_WM_SLIDE_LAYOUT_CNT" val="1_1_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33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3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0"/>
</p:tagLst>
</file>

<file path=ppt/tags/tag33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0"/>
</p:tagLst>
</file>

<file path=ppt/tags/tag33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0"/>
</p:tagLst>
</file>

<file path=ppt/tags/tag33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33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33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34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4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4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0"/>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54.xml><?xml version="1.0" encoding="utf-8"?>
<p:tagLst xmlns:a="http://schemas.openxmlformats.org/drawingml/2006/main" xmlns:r="http://schemas.openxmlformats.org/officeDocument/2006/relationships" xmlns:p="http://schemas.openxmlformats.org/presentationml/2006/main">
  <p:tag name="KSO_WM_SLIDE_ID" val="diagram2021306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3064"/>
  <p:tag name="KSO_WM_SLIDE_LAYOUT" val="a_d_f"/>
  <p:tag name="KSO_WM_SLIDE_LAYOUT_CNT" val="1_1_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t&quot;,&quot;text_direction&quot;:&quot;horizontal&quot;,&quot;support_big_font&quot;:false,&quot;fill_id&quot;:&quot;a3b9af3d251f41259a3c801e7e4603f1&quot;,&quot;fill_align&quot;:&quot;ct&quot;,&quot;chip_types&quot;:[&quot;header&quot;]},{&quot;text_align&quot;:&quot;cm&quot;,&quot;text_direction&quot;:&quot;horizontal&quot;,&quot;support_features&quot;:[&quot;collage&quot;,&quot;carousel&quot;],&quot;support_big_font&quot;:false,&quot;fill_id&quot;:&quot;cf13ec69777f42b89ba3bf7d9000e591&quot;,&quot;fill_align&quot;:&quot;cm&quot;,&quot;chip_types&quot;:[&quot;picture&quot;,&quot;chart&quot;,&quot;table&quot;,&quot;video&quot;]},{&quot;text_align&quot;:&quot;cm&quot;,&quot;text_direction&quot;:&quot;horizontal&quot;,&quot;support_big_font&quot;:false,&quot;fill_id&quot;:&quot;8c1fece11dfa4b24a4d955f792f0a0a6&quot;,&quot;fill_align&quot;:&quot;cm&quot;,&quot;chip_types&quot;:[&quot;text&quot;]}],[{&quot;text_align&quot;:&quot;ct&quot;,&quot;text_direction&quot;:&quot;horizontal&quot;,&quot;support_big_font&quot;:false,&quot;fill_id&quot;:&quot;a3b9af3d251f41259a3c801e7e4603f1&quot;,&quot;fill_align&quot;:&quot;ct&quot;,&quot;chip_types&quot;:[&quot;header&quot;]},{&quot;text_align&quot;:&quot;cm&quot;,&quot;text_direction&quot;:&quot;horizontal&quot;,&quot;support_features&quot;:[&quot;collage&quot;,&quot;carousel&quot;],&quot;support_big_font&quot;:false,&quot;fill_id&quot;:&quot;cf13ec69777f42b89ba3bf7d9000e591&quot;,&quot;fill_align&quot;:&quot;cm&quot;,&quot;chip_types&quot;:[&quot;picture&quot;,&quot;chart&quot;,&quot;table&quot;,&quot;video&quot;]},{&quot;text_align&quot;:&quot;lm&quot;,&quot;text_direction&quot;:&quot;horizontal&quot;,&quot;support_big_font&quot;:false,&quot;fill_id&quot;:&quot;8c1fece11dfa4b24a4d955f792f0a0a6&quot;,&quot;fill_align&quot;:&quot;cm&quot;,&quot;chip_types&quot;:[&quot;text&quot;]}]]"/>
  <p:tag name="KSO_WM_CHIP_XID" val="5f696765553136823a5e625f"/>
  <p:tag name="KSO_WM_SLIDE_LAYOUT_INFO" val="{&quot;backgroundInfo&quot;:[{&quot;bottom&quot;:0,&quot;bottomAbs&quot;:false,&quot;left&quot;:0,&quot;leftAbs&quot;:false,&quot;right&quot;:0,&quot;rightAbs&quot;:false,&quot;top&quot;:0,&quot;topAbs&quot;:false,&quot;type&quot;:&quot;general&quot;}],&quot;id&quot;:&quot;2020-11-10T09:47:59&quot;,&quot;maxSize&quot;:{&quot;size1&quot;:33.299679137124784},&quot;minSize&quot;:{&quot;size1&quot;:22.099679137124784},&quot;normalSize&quot;:{&quot;size1&quot;:22.099679137124784},&quot;subLayout&quot;:[{&quot;id&quot;:&quot;2020-11-10T09:47:59&quot;,&quot;margin&quot;:{&quot;bottom&quot;:0.63499999046325684,&quot;left&quot;:1.6929999589920044,&quot;right&quot;:1.6929999589920044,&quot;top&quot;:1.6929999589920044},&quot;type&quot;:0},{&quot;id&quot;:&quot;2020-11-10T09:47:59&quot;,&quot;maxSize&quot;:{&quot;size1&quot;:68.399588110970967},&quot;minSize&quot;:{&quot;size1&quot;:48.499588110970969},&quot;normalSize&quot;:{&quot;size1&quot;:50.553203857654744},&quot;subLayout&quot;:[{&quot;id&quot;:&quot;2020-11-10T09:47:59&quot;,&quot;margin&quot;:{&quot;bottom&quot;:0.026000002399086952,&quot;left&quot;:5.9270000457763672,&quot;right&quot;:5.9260001182556152,&quot;top&quot;:0},&quot;type&quot;:0},{&quot;id&quot;:&quot;2020-11-10T09:47:59&quot;,&quot;margin&quot;:{&quot;bottom&quot;:1.6929999589920044,&quot;left&quot;:1.6929999589920044,&quot;right&quot;:1.6929999589920044,&quot;top&quot;:0.81999999284744263},&quot;type&quot;:0}],&quot;type&quot;:0}],&quot;type&quot;:0}"/>
  <p:tag name="FIXED_XID_TMP" val="5f5ee1ca4d6848d78f644aed"/>
  <p:tag name="KSO_WM_CHIP_DECFILLPROP" val="[]"/>
  <p:tag name="KSO_WM_SLIDE_CAN_ADD_NAVIGATION" val="1"/>
  <p:tag name="KSO_WM_CHIP_GROUPID" val="5f5ee1ca4d6848d78f644aed"/>
  <p:tag name="KSO_WM_SLIDE_BK_DARK_LIGHT" val="2"/>
  <p:tag name="KSO_WM_SLIDE_BACKGROUND_TYPE" val="general"/>
  <p:tag name="KSO_WM_SLIDE_SUPPORT_FEATURE_TYPE" val="3"/>
  <p:tag name="KSO_WM_TEMPLATE_ASSEMBLE_XID" val="5fa9f14eacfdea5937ad64ab"/>
  <p:tag name="KSO_WM_TEMPLATE_ASSEMBLE_GROUPID" val="5fa9f14eacfdea5937ad64ab"/>
</p:tagLst>
</file>

<file path=ppt/tags/tag35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064_1*a*1"/>
  <p:tag name="KSO_WM_TEMPLATE_CATEGORY" val="diagram"/>
  <p:tag name="KSO_WM_TEMPLATE_INDEX" val="2021306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a0f21f63d4240819cb311d29a60c7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450048951ba64485ab7a8154a3eedc23"/>
  <p:tag name="KSO_WM_UNIT_TEXT_FILL_FORE_SCHEMECOLOR_INDEX_BRIGHTNESS" val="0"/>
  <p:tag name="KSO_WM_UNIT_TEXT_FILL_FORE_SCHEMECOLOR_INDEX" val="13"/>
  <p:tag name="KSO_WM_UNIT_TEXT_FILL_TYPE" val="1"/>
  <p:tag name="KSO_WM_TEMPLATE_ASSEMBLE_XID" val="5fa9f14eacfdea5937ad64ab"/>
  <p:tag name="KSO_WM_TEMPLATE_ASSEMBLE_GROUPID" val="5fa9f14eacfdea5937ad64ab"/>
</p:tagLst>
</file>

<file path=ppt/tags/tag356.xml><?xml version="1.0" encoding="utf-8"?>
<p:tagLst xmlns:a="http://schemas.openxmlformats.org/drawingml/2006/main" xmlns:r="http://schemas.openxmlformats.org/officeDocument/2006/relationships" xmlns:p="http://schemas.openxmlformats.org/presentationml/2006/main">
  <p:tag name="KSO_WM_UNIT_VALUE" val="804*2200"/>
  <p:tag name="KSO_WM_UNIT_HIGHLIGHT" val="0"/>
  <p:tag name="KSO_WM_UNIT_COMPATIBLE" val="1"/>
  <p:tag name="KSO_WM_UNIT_DIAGRAM_ISNUMVISUAL" val="0"/>
  <p:tag name="KSO_WM_UNIT_DIAGRAM_ISREFERUNIT" val="0"/>
  <p:tag name="KSO_WM_UNIT_TYPE" val="d"/>
  <p:tag name="KSO_WM_UNIT_INDEX" val="1"/>
  <p:tag name="KSO_WM_UNIT_ID" val="diagram20213064_1*d*1"/>
  <p:tag name="KSO_WM_TEMPLATE_CATEGORY" val="diagram"/>
  <p:tag name="KSO_WM_TEMPLATE_INDEX" val="20213064"/>
  <p:tag name="KSO_WM_UNIT_LAYERLEVEL" val="1"/>
  <p:tag name="KSO_WM_TAG_VERSION" val="1.0"/>
  <p:tag name="KSO_WM_BEAUTIFY_FLAG" val="#wm#"/>
  <p:tag name="KSO_WM_CHIP_GROUPID" val="5e7310da9a230a26b9e88a19"/>
  <p:tag name="KSO_WM_CHIP_XID" val="5e7310da9a230a26b9e88a1a"/>
  <p:tag name="KSO_WM_UNIT_DEC_AREA_ID" val="6426ee098e4641a9bfbb6586719471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b160dc812634faf8be7b57152940a5e"/>
  <p:tag name="KSO_WM_UNIT_PLACING_PICTURE" val="9b160dc812634faf8be7b57152940a5e"/>
  <p:tag name="KSO_WM_UNIT_SUPPORT_UNIT_TYPE" val="[&quot;d&quot;,&quot;α&quot;,&quot;β&quot;,&quot;θ&quot;]"/>
  <p:tag name="KSO_WM_TEMPLATE_ASSEMBLE_XID" val="5fa9f14eacfdea5937ad64ab"/>
  <p:tag name="KSO_WM_TEMPLATE_ASSEMBLE_GROUPID" val="5fa9f14eacfdea5937ad64ab"/>
  <p:tag name="REFSHAPE" val="2015309956"/>
</p:tagLst>
</file>

<file path=ppt/tags/tag35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64_1*f*1"/>
  <p:tag name="KSO_WM_TEMPLATE_CATEGORY" val="diagram"/>
  <p:tag name="KSO_WM_TEMPLATE_INDEX" val="20213064"/>
  <p:tag name="KSO_WM_UNIT_LAYERLEVEL" val="1"/>
  <p:tag name="KSO_WM_TAG_VERSION" val="1.0"/>
  <p:tag name="KSO_WM_BEAUTIFY_FLAG" val="#wm#"/>
  <p:tag name="KSO_WM_UNIT_DEFAULT_FONT" val="14;20;2"/>
  <p:tag name="KSO_WM_UNIT_BLOCK" val="0"/>
  <p:tag name="KSO_WM_UNIT_VALUE" val="172"/>
  <p:tag name="KSO_WM_UNIT_SHOW_EDIT_AREA_INDICATION" val="1"/>
  <p:tag name="KSO_WM_CHIP_GROUPID" val="5e6b05596848fb12bee65ac8"/>
  <p:tag name="KSO_WM_CHIP_XID" val="5e6b05596848fb12bee65aca"/>
  <p:tag name="KSO_WM_UNIT_DEC_AREA_ID" val="c267356077cb4fd1a61b7c55732385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27c6637930f4decacbdc5330c9eb1f8"/>
  <p:tag name="KSO_WM_UNIT_TEXT_FILL_FORE_SCHEMECOLOR_INDEX_BRIGHTNESS" val="0.25"/>
  <p:tag name="KSO_WM_UNIT_TEXT_FILL_FORE_SCHEMECOLOR_INDEX" val="13"/>
  <p:tag name="KSO_WM_UNIT_TEXT_FILL_TYPE" val="1"/>
  <p:tag name="KSO_WM_TEMPLATE_ASSEMBLE_XID" val="5fa9f14eacfdea5937ad64ab"/>
  <p:tag name="KSO_WM_TEMPLATE_ASSEMBLE_GROUPID" val="5fa9f14eacfdea5937ad64ab"/>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64_1*i*1"/>
  <p:tag name="KSO_WM_TEMPLATE_CATEGORY" val="diagram"/>
  <p:tag name="KSO_WM_TEMPLATE_INDEX" val="20213064"/>
  <p:tag name="KSO_WM_UNIT_LAYERLEVEL" val="1"/>
  <p:tag name="KSO_WM_TAG_VERSION" val="1.0"/>
  <p:tag name="KSO_WM_BEAUTIFY_FLAG" val="#wm#"/>
  <p:tag name="KSO_WM_UNIT_BLOCK" val="0"/>
  <p:tag name="KSO_WM_UNIT_SM_LIMIT_TYPE" val="0"/>
  <p:tag name="KSO_WM_UNIT_DEC_AREA_ID" val="e8f1480dc61e4208806a4c4173199925"/>
  <p:tag name="KSO_WM_UNIT_DECORATE_INFO" val="{&quot;DecorateInfoH&quot;:{&quot;IsAbs&quot;:true},&quot;DecorateInfoW&quot;:{&quot;IsAbs&quot;:true},&quot;DecorateInfoX&quot;:{&quot;IsAbs&quot;:true,&quot;Pos&quot;:2},&quot;DecorateInfoY&quot;:{&quot;IsAbs&quot;:true,&quot;Pos&quot;:1},&quot;ReferentInfo&quot;:{&quot;Id&quot;:&quot;6426ee098e4641a9bfbb65867194715d&quot;,&quot;X&quot;:{&quot;Pos&quot;:0},&quot;Y&quot;:{&quot;Pos&quot;:1}},&quot;whChangeMode&quot;:0}"/>
  <p:tag name="KSO_WM_CHIP_GROUPID" val="5f5ee1ca4d6848d78f644aed"/>
  <p:tag name="KSO_WM_CHIP_XID" val="5f696765553136823a5e625f"/>
  <p:tag name="KSO_WM_UNIT_TEXT_FILL_FORE_SCHEMECOLOR_INDEX_BRIGHTNESS" val="0"/>
  <p:tag name="KSO_WM_UNIT_TEXT_FILL_FORE_SCHEMECOLOR_INDEX" val="13"/>
  <p:tag name="KSO_WM_UNIT_TEXT_FILL_TYPE" val="1"/>
  <p:tag name="KSO_WM_UNIT_VALUE" val="6"/>
  <p:tag name="KSO_WM_TEMPLATE_ASSEMBLE_XID" val="5fa9f14eacfdea5937ad64ab"/>
  <p:tag name="KSO_WM_TEMPLATE_ASSEMBLE_GROUPID" val="5fa9f14eacfdea5937ad64ab"/>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064_1*i*2"/>
  <p:tag name="KSO_WM_TEMPLATE_CATEGORY" val="diagram"/>
  <p:tag name="KSO_WM_TEMPLATE_INDEX" val="20213064"/>
  <p:tag name="KSO_WM_UNIT_LAYERLEVEL" val="1"/>
  <p:tag name="KSO_WM_TAG_VERSION" val="1.0"/>
  <p:tag name="KSO_WM_BEAUTIFY_FLAG" val="#wm#"/>
  <p:tag name="KSO_WM_UNIT_BLOCK" val="0"/>
  <p:tag name="KSO_WM_UNIT_SM_LIMIT_TYPE" val="0"/>
  <p:tag name="KSO_WM_UNIT_DEC_AREA_ID" val="6f65eac981b648c4bc9325eeb0e20fec"/>
  <p:tag name="KSO_WM_UNIT_DECORATE_INFO" val="{&quot;DecorateInfoH&quot;:{&quot;IsAbs&quot;:true},&quot;DecorateInfoW&quot;:{&quot;IsAbs&quot;:true},&quot;DecorateInfoX&quot;:{&quot;IsAbs&quot;:true,&quot;Pos&quot;:2},&quot;DecorateInfoY&quot;:{&quot;IsAbs&quot;:true,&quot;Pos&quot;:1},&quot;ReferentInfo&quot;:{&quot;Id&quot;:&quot;6426ee098e4641a9bfbb65867194715d&quot;,&quot;X&quot;:{&quot;Pos&quot;:0},&quot;Y&quot;:{&quot;Pos&quot;:1}},&quot;whChangeMode&quot;:0}"/>
  <p:tag name="KSO_WM_CHIP_GROUPID" val="5f5ee1ca4d6848d78f644aed"/>
  <p:tag name="KSO_WM_CHIP_XID" val="5f696765553136823a5e625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9f14eacfdea5937ad64ab"/>
  <p:tag name="KSO_WM_TEMPLATE_ASSEMBLE_GROUPID" val="5fa9f14eacfdea5937ad64ab"/>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064_1*i*3"/>
  <p:tag name="KSO_WM_TEMPLATE_CATEGORY" val="diagram"/>
  <p:tag name="KSO_WM_TEMPLATE_INDEX" val="20213064"/>
  <p:tag name="KSO_WM_UNIT_LAYERLEVEL" val="1"/>
  <p:tag name="KSO_WM_TAG_VERSION" val="1.0"/>
  <p:tag name="KSO_WM_BEAUTIFY_FLAG" val="#wm#"/>
  <p:tag name="KSO_WM_UNIT_BLOCK" val="0"/>
  <p:tag name="KSO_WM_UNIT_SM_LIMIT_TYPE" val="0"/>
  <p:tag name="KSO_WM_UNIT_DEC_AREA_ID" val="f1b5d8b6c5eb499da8a2c842be6be992"/>
  <p:tag name="KSO_WM_UNIT_DECORATE_INFO" val="{&quot;DecorateInfoH&quot;:{&quot;IsAbs&quot;:true},&quot;DecorateInfoW&quot;:{&quot;IsAbs&quot;:true},&quot;DecorateInfoX&quot;:{&quot;IsAbs&quot;:true,&quot;Pos&quot;:0},&quot;DecorateInfoY&quot;:{&quot;IsAbs&quot;:true,&quot;Pos&quot;:1},&quot;ReferentInfo&quot;:{&quot;Id&quot;:&quot;6426ee098e4641a9bfbb65867194715d&quot;,&quot;X&quot;:{&quot;Pos&quot;:2},&quot;Y&quot;:{&quot;Pos&quot;:1}},&quot;whChangeMode&quot;:0}"/>
  <p:tag name="KSO_WM_CHIP_GROUPID" val="5f5ee1ca4d6848d78f644aed"/>
  <p:tag name="KSO_WM_CHIP_XID" val="5f696765553136823a5e625f"/>
  <p:tag name="KSO_WM_UNIT_TEXT_FILL_FORE_SCHEMECOLOR_INDEX_BRIGHTNESS" val="0"/>
  <p:tag name="KSO_WM_UNIT_TEXT_FILL_FORE_SCHEMECOLOR_INDEX" val="13"/>
  <p:tag name="KSO_WM_UNIT_TEXT_FILL_TYPE" val="1"/>
  <p:tag name="KSO_WM_UNIT_VALUE" val="6"/>
  <p:tag name="KSO_WM_TEMPLATE_ASSEMBLE_XID" val="5fa9f14eacfdea5937ad64ab"/>
  <p:tag name="KSO_WM_TEMPLATE_ASSEMBLE_GROUPID" val="5fa9f14eacfdea5937ad64ab"/>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064_1*i*4"/>
  <p:tag name="KSO_WM_TEMPLATE_CATEGORY" val="diagram"/>
  <p:tag name="KSO_WM_TEMPLATE_INDEX" val="20213064"/>
  <p:tag name="KSO_WM_UNIT_LAYERLEVEL" val="1"/>
  <p:tag name="KSO_WM_TAG_VERSION" val="1.0"/>
  <p:tag name="KSO_WM_BEAUTIFY_FLAG" val="#wm#"/>
  <p:tag name="KSO_WM_UNIT_BLOCK" val="0"/>
  <p:tag name="KSO_WM_UNIT_SM_LIMIT_TYPE" val="0"/>
  <p:tag name="KSO_WM_UNIT_DEC_AREA_ID" val="c3e5798324e94f9a888c13ba1736c4e4"/>
  <p:tag name="KSO_WM_UNIT_DECORATE_INFO" val="{&quot;DecorateInfoH&quot;:{&quot;IsAbs&quot;:true},&quot;DecorateInfoW&quot;:{&quot;IsAbs&quot;:true},&quot;DecorateInfoX&quot;:{&quot;IsAbs&quot;:true,&quot;Pos&quot;:0},&quot;DecorateInfoY&quot;:{&quot;IsAbs&quot;:true,&quot;Pos&quot;:1},&quot;ReferentInfo&quot;:{&quot;Id&quot;:&quot;6426ee098e4641a9bfbb65867194715d&quot;,&quot;X&quot;:{&quot;Pos&quot;:2},&quot;Y&quot;:{&quot;Pos&quot;:1}},&quot;whChangeMode&quot;:0}"/>
  <p:tag name="KSO_WM_CHIP_GROUPID" val="5f5ee1ca4d6848d78f644aed"/>
  <p:tag name="KSO_WM_CHIP_XID" val="5f696765553136823a5e625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a9f14eacfdea5937ad64ab"/>
  <p:tag name="KSO_WM_TEMPLATE_ASSEMBLE_GROUPID" val="5fa9f14eacfdea5937ad64ab"/>
</p:tagLst>
</file>

<file path=ppt/tags/tag362.xml><?xml version="1.0" encoding="utf-8"?>
<p:tagLst xmlns:a="http://schemas.openxmlformats.org/drawingml/2006/main" xmlns:r="http://schemas.openxmlformats.org/officeDocument/2006/relationships" xmlns:p="http://schemas.openxmlformats.org/presentationml/2006/main">
  <p:tag name="KSO_WM_UNIT_VALUE" val="804*2200"/>
  <p:tag name="KSO_WM_UNIT_HIGHLIGHT" val="0"/>
  <p:tag name="KSO_WM_UNIT_COMPATIBLE" val="1"/>
  <p:tag name="KSO_WM_UNIT_DIAGRAM_ISNUMVISUAL" val="0"/>
  <p:tag name="KSO_WM_UNIT_DIAGRAM_ISREFERUNIT" val="0"/>
  <p:tag name="KSO_WM_UNIT_TYPE" val="d"/>
  <p:tag name="KSO_WM_UNIT_INDEX" val="1"/>
  <p:tag name="KSO_WM_UNIT_ID" val="diagram20213064_1*d*1"/>
  <p:tag name="KSO_WM_TEMPLATE_CATEGORY" val="diagram"/>
  <p:tag name="KSO_WM_TEMPLATE_INDEX" val="20213064"/>
  <p:tag name="KSO_WM_UNIT_LAYERLEVEL" val="1"/>
  <p:tag name="KSO_WM_TAG_VERSION" val="1.0"/>
  <p:tag name="KSO_WM_BEAUTIFY_FLAG" val="#wm#"/>
  <p:tag name="KSO_WM_CHIP_GROUPID" val="5e7310da9a230a26b9e88a19"/>
  <p:tag name="KSO_WM_CHIP_XID" val="5e7310da9a230a26b9e88a1a"/>
  <p:tag name="KSO_WM_UNIT_DEC_AREA_ID" val="6426ee098e4641a9bfbb6586719471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b160dc812634faf8be7b57152940a5e"/>
  <p:tag name="KSO_WM_UNIT_PLACING_PICTURE" val="9b160dc812634faf8be7b57152940a5e"/>
  <p:tag name="KSO_WM_UNIT_SUPPORT_UNIT_TYPE" val="[&quot;d&quot;,&quot;α&quot;,&quot;β&quot;,&quot;θ&quot;]"/>
  <p:tag name="KSO_WM_TEMPLATE_ASSEMBLE_XID" val="5fa9f14eacfdea5937ad64ab"/>
  <p:tag name="KSO_WM_TEMPLATE_ASSEMBLE_GROUPID" val="5fa9f14eacfdea5937ad64ab"/>
  <p:tag name="REFSHAPE" val="2015309956"/>
</p:tagLst>
</file>

<file path=ppt/tags/tag363.xml><?xml version="1.0" encoding="utf-8"?>
<p:tagLst xmlns:a="http://schemas.openxmlformats.org/drawingml/2006/main" xmlns:r="http://schemas.openxmlformats.org/officeDocument/2006/relationships" xmlns:p="http://schemas.openxmlformats.org/presentationml/2006/main">
  <p:tag name="KSO_WM_SLIDE_ID" val="diagram2021183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20"/>
  <p:tag name="KSO_WM_SLIDE_POSITION" val="0*60"/>
  <p:tag name="KSO_WM_TAG_VERSION" val="1.0"/>
  <p:tag name="KSO_WM_BEAUTIFY_FLAG" val="#wm#"/>
  <p:tag name="KSO_WM_TEMPLATE_CATEGORY" val="diagram"/>
  <p:tag name="KSO_WM_TEMPLATE_INDEX" val="20211834"/>
  <p:tag name="KSO_WM_SLIDE_LAYOUT" val="a_d_f"/>
  <p:tag name="KSO_WM_SLIDE_LAYOUT_CNT" val="1_1_1"/>
  <p:tag name="KSO_WM_SLIDE_BACKGROUND" val="[&quot;general&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XID" val="5f6323060e9bcbd1695b1864"/>
  <p:tag name="FIXED_XID_TMP" val="5f5ee1ca4d6848d78f644aed"/>
  <p:tag name="KSO_WM_CHIP_DECFILLPROP" val="[]"/>
  <p:tag name="KSO_WM_SLIDE_CAN_ADD_NAVIGATION" val="1"/>
  <p:tag name="KSO_WM_CHIP_GROUPID" val="5f0d97f38050c250ba657cf5"/>
  <p:tag name="KSO_WM_SLIDE_BK_DARK_LIGHT" val="2"/>
  <p:tag name="KSO_WM_SLIDE_BACKGROUND_TYPE" val="general"/>
  <p:tag name="KSO_WM_SLIDE_SUPPORT_FEATURE_TYPE" val="3"/>
  <p:tag name="KSO_WM_TEMPLATE_ASSEMBLE_XID" val="5f9a2281e01a7e847d6fd30e"/>
  <p:tag name="KSO_WM_TEMPLATE_ASSEMBLE_GROUPID" val="5f9a2281e01a7e847d6fd30e"/>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0.100185185185186},&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7395992201427},&quot;minSize&quot;:{&quot;size1&quot;:48.797395992201444},&quot;normalSize&quot;:{&quot;size1&quot;:55.359895992201444},&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Lst>
</file>

<file path=ppt/tags/tag364.xml><?xml version="1.0" encoding="utf-8"?>
<p:tagLst xmlns:a="http://schemas.openxmlformats.org/drawingml/2006/main" xmlns:r="http://schemas.openxmlformats.org/officeDocument/2006/relationships"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11834_1*i*1"/>
  <p:tag name="KSO_WM_TEMPLATE_CATEGORY" val="diagram"/>
  <p:tag name="KSO_WM_TEMPLATE_INDEX" val="20211834"/>
  <p:tag name="KSO_WM_UNIT_LAYERLEVEL" val="1"/>
  <p:tag name="KSO_WM_TAG_VERSION" val="1.0"/>
  <p:tag name="KSO_WM_BEAUTIFY_FLAG" val="#wm#"/>
  <p:tag name="KSO_WM_UNIT_BLOCK" val="0"/>
  <p:tag name="KSO_WM_UNIT_SM_LIMIT_TYPE" val="2"/>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CHIP_GROUPID" val="5f0d97f38050c250ba657cf5"/>
  <p:tag name="KSO_WM_CHIP_XID" val="5f6323060e9bcbd1695b1864"/>
  <p:tag name="KSO_WM_UNIT_TEXT_FILL_FORE_SCHEMECOLOR_INDEX_BRIGHTNESS" val="0"/>
  <p:tag name="KSO_WM_UNIT_TEXT_FILL_FORE_SCHEMECOLOR_INDEX" val="14"/>
  <p:tag name="KSO_WM_UNIT_TEXT_FILL_TYPE" val="1"/>
  <p:tag name="KSO_WM_UNIT_VALUE" val="840"/>
  <p:tag name="KSO_WM_TEMPLATE_ASSEMBLE_XID" val="5f9a2281e01a7e847d6fd30e"/>
  <p:tag name="KSO_WM_TEMPLATE_ASSEMBLE_GROUPID" val="5f9a2281e01a7e847d6fd30e"/>
</p:tagLst>
</file>

<file path=ppt/tags/tag3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834_1*a*1"/>
  <p:tag name="KSO_WM_TEMPLATE_CATEGORY" val="diagram"/>
  <p:tag name="KSO_WM_TEMPLATE_INDEX" val="2021183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3736534d1bd480a9449a243cb966b76"/>
  <p:tag name="KSO_WM_UNIT_TEXT_FILL_FORE_SCHEMECOLOR_INDEX_BRIGHTNESS" val="0"/>
  <p:tag name="KSO_WM_UNIT_TEXT_FILL_FORE_SCHEMECOLOR_INDEX" val="13"/>
  <p:tag name="KSO_WM_UNIT_TEXT_FILL_TYPE" val="1"/>
  <p:tag name="KSO_WM_TEMPLATE_ASSEMBLE_XID" val="5f9a2281e01a7e847d6fd30e"/>
  <p:tag name="KSO_WM_TEMPLATE_ASSEMBLE_GROUPID" val="5f9a2281e01a7e847d6fd30e"/>
</p:tagLst>
</file>

<file path=ppt/tags/tag366.xml><?xml version="1.0" encoding="utf-8"?>
<p:tagLst xmlns:a="http://schemas.openxmlformats.org/drawingml/2006/main" xmlns:r="http://schemas.openxmlformats.org/officeDocument/2006/relationships" xmlns:p="http://schemas.openxmlformats.org/presentationml/2006/main">
  <p:tag name="KSO_WM_UNIT_VALUE" val="931*1480"/>
  <p:tag name="KSO_WM_UNIT_HIGHLIGHT" val="0"/>
  <p:tag name="KSO_WM_UNIT_COMPATIBLE" val="0"/>
  <p:tag name="KSO_WM_UNIT_DIAGRAM_ISNUMVISUAL" val="0"/>
  <p:tag name="KSO_WM_UNIT_DIAGRAM_ISREFERUNIT" val="0"/>
  <p:tag name="KSO_WM_UNIT_TYPE" val="d"/>
  <p:tag name="KSO_WM_UNIT_INDEX" val="1"/>
  <p:tag name="KSO_WM_UNIT_ID" val="diagram20211834_1*d*1"/>
  <p:tag name="KSO_WM_TEMPLATE_CATEGORY" val="diagram"/>
  <p:tag name="KSO_WM_TEMPLATE_INDEX" val="20211834"/>
  <p:tag name="KSO_WM_UNIT_LAYERLEVEL" val="1"/>
  <p:tag name="KSO_WM_TAG_VERSION" val="1.0"/>
  <p:tag name="KSO_WM_BEAUTIFY_FLAG" val="#wm#"/>
  <p:tag name="KSO_WM_CHIP_GROUPID" val="5e7310da9a230a26b9e88a19"/>
  <p:tag name="KSO_WM_CHIP_XID" val="5e7310da9a230a26b9e88a1a"/>
  <p:tag name="KSO_WM_UNIT_DEC_AREA_ID" val="bba813eb66d34050b5f83d77f64008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3045c0f3dc94eaa8fc789d4a4834935"/>
  <p:tag name="KSO_WM_UNIT_PLACING_PICTURE" val="b3045c0f3dc94eaa8fc789d4a4834935"/>
  <p:tag name="KSO_WM_UNIT_SUPPORT_UNIT_TYPE" val="[&quot;l&quot;,&quot;m&quot;,&quot;n&quot;,&quot;o&quot;,&quot;p&quot;,&quot;q&quot;,&quot;r&quot;,&quot;δ&quot;,&quot;ε&quot;,&quot;ζ&quot;,&quot;η&quot;,&quot;d&quot;,&quot;α&quot;,&quot;θ&quot;]"/>
  <p:tag name="KSO_WM_TEMPLATE_ASSEMBLE_XID" val="5f9a2281e01a7e847d6fd30e"/>
  <p:tag name="KSO_WM_TEMPLATE_ASSEMBLE_GROUPID" val="5f9a2281e01a7e847d6fd30e"/>
  <p:tag name="REFSHAPE" val="255141044"/>
</p:tagLst>
</file>

<file path=ppt/tags/tag36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34_1*f*1"/>
  <p:tag name="KSO_WM_TEMPLATE_CATEGORY" val="diagram"/>
  <p:tag name="KSO_WM_TEMPLATE_INDEX" val="20211834"/>
  <p:tag name="KSO_WM_UNIT_LAYERLEVEL" val="1"/>
  <p:tag name="KSO_WM_TAG_VERSION" val="1.0"/>
  <p:tag name="KSO_WM_BEAUTIFY_FLAG" val="#wm#"/>
  <p:tag name="KSO_WM_UNIT_DEFAULT_FONT" val="14;20;2"/>
  <p:tag name="KSO_WM_UNIT_BLOCK" val="0"/>
  <p:tag name="KSO_WM_UNIT_VALUE" val="180"/>
  <p:tag name="KSO_WM_UNIT_SHOW_EDIT_AREA_INDICATION" val="1"/>
  <p:tag name="KSO_WM_CHIP_GROUPID" val="5e6b05596848fb12bee65ac8"/>
  <p:tag name="KSO_WM_CHIP_XID" val="5e6b05596848fb12bee65aca"/>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12cc8befae44fa4b39e21d2b9e85aa4"/>
  <p:tag name="KSO_WM_UNIT_TEXT_FILL_FORE_SCHEMECOLOR_INDEX_BRIGHTNESS" val="0.25"/>
  <p:tag name="KSO_WM_UNIT_TEXT_FILL_FORE_SCHEMECOLOR_INDEX" val="13"/>
  <p:tag name="KSO_WM_UNIT_TEXT_FILL_TYPE" val="1"/>
  <p:tag name="KSO_WM_TEMPLATE_ASSEMBLE_XID" val="5f9a2281e01a7e847d6fd30e"/>
  <p:tag name="KSO_WM_TEMPLATE_ASSEMBLE_GROUPID" val="5f9a2281e01a7e847d6fd30e"/>
</p:tagLst>
</file>

<file path=ppt/tags/tag36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70.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37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37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7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37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38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383.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809"/>
  <p:tag name="KSO_WM_SLIDE_ID" val="diagram30178809_1"/>
  <p:tag name="KSO_WM_SLIDE_TYPE" val="text"/>
  <p:tag name="KSO_WM_SLIDE_SUBTYPE" val="picTxt"/>
  <p:tag name="KSO_WM_SLIDE_ITEM_CNT" val="0"/>
  <p:tag name="KSO_WM_SLIDE_INDEX" val="1"/>
  <p:tag name="KSO_WM_SLIDE_SIZE" val="571.172*210.1"/>
  <p:tag name="KSO_WM_SLIDE_POSITION" val="84.3*168.95"/>
  <p:tag name="KSO_WM_TAG_VERSION" val="1.0"/>
  <p:tag name="KSO_WM_SLIDE_LAYOUT" val="a_d_f_h"/>
  <p:tag name="KSO_WM_SLIDE_LAYOUT_CNT" val="1_1_1_2"/>
  <p:tag name="KSO_WM_SLIDE_MODEL_TYPE" val="cover"/>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809_1*i*8"/>
  <p:tag name="KSO_WM_TEMPLATE_CATEGORY" val="diagram"/>
  <p:tag name="KSO_WM_TEMPLATE_INDEX" val="30178809"/>
  <p:tag name="KSO_WM_UNIT_LAYERLEVEL" val="1"/>
  <p:tag name="KSO_WM_TAG_VERSION" val="1.0"/>
  <p:tag name="KSO_WM_BEAUTIFY_FLAG" val="#wm#"/>
  <p:tag name="KSO_WM_UNIT_ADJUSTLAYOUT_ID" val="59"/>
  <p:tag name="KSO_WM_UNIT_COLOR_SCHEME_SHAPE_ID" val="59"/>
  <p:tag name="KSO_WM_UNIT_COLOR_SCHEME_PARENT_PAGE" val="0_1"/>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30178809_1*i*11"/>
  <p:tag name="KSO_WM_TEMPLATE_CATEGORY" val="diagram"/>
  <p:tag name="KSO_WM_TEMPLATE_INDEX" val="30178809"/>
  <p:tag name="KSO_WM_UNIT_LAYERLEVEL" val="1"/>
  <p:tag name="KSO_WM_TAG_VERSION" val="1.0"/>
  <p:tag name="KSO_WM_BEAUTIFY_FLAG" val="#wm#"/>
  <p:tag name="KSO_WM_UNIT_ADJUSTLAYOUT_ID" val="64"/>
  <p:tag name="KSO_WM_UNIT_COLOR_SCHEME_SHAPE_ID" val="64"/>
  <p:tag name="KSO_WM_UNIT_COLOR_SCHEME_PARENT_PAGE" val="0_1"/>
</p:tagLst>
</file>

<file path=ppt/tags/tag38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8809_1*a*1"/>
  <p:tag name="KSO_WM_TEMPLATE_CATEGORY" val="diagram"/>
  <p:tag name="KSO_WM_TEMPLATE_INDEX" val="30178809"/>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9.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30178809_1*i*12"/>
  <p:tag name="KSO_WM_TEMPLATE_CATEGORY" val="diagram"/>
  <p:tag name="KSO_WM_TEMPLATE_INDEX" val="30178809"/>
  <p:tag name="KSO_WM_UNIT_LAYERLEVEL" val="1"/>
  <p:tag name="KSO_WM_TAG_VERSION" val="1.0"/>
  <p:tag name="KSO_WM_BEAUTIFY_FLAG" val="#wm#"/>
  <p:tag name="KSO_WM_UNIT_ADJUSTLAYOUT_ID" val="9"/>
  <p:tag name="KSO_WM_UNIT_COLOR_SCHEME_SHAPE_ID" val="9"/>
  <p:tag name="KSO_WM_UNIT_COLOR_SCHEME_PARENT_PAGE" val="0_1"/>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809_1*h_i*2_1"/>
  <p:tag name="KSO_WM_TEMPLATE_CATEGORY" val="diagram"/>
  <p:tag name="KSO_WM_TEMPLATE_INDEX" val="30178809"/>
  <p:tag name="KSO_WM_UNIT_LAYERLEVEL" val="1_1"/>
  <p:tag name="KSO_WM_TAG_VERSION" val="1.0"/>
  <p:tag name="KSO_WM_BEAUTIFY_FLAG" val="#wm#"/>
  <p:tag name="KSO_WM_UNIT_ADJUSTLAYOUT_ID" val="32"/>
  <p:tag name="KSO_WM_UNIT_COLOR_SCHEME_SHAPE_ID" val="32"/>
  <p:tag name="KSO_WM_UNIT_COLOR_SCHEME_PARENT_PAGE" val="0_1"/>
  <p:tag name="KSO_WM_UNIT_FOIL_COLOR" val="1"/>
</p:tagLst>
</file>

<file path=ppt/tags/tag392.xml><?xml version="1.0" encoding="utf-8"?>
<p:tagLst xmlns:a="http://schemas.openxmlformats.org/drawingml/2006/main" xmlns:r="http://schemas.openxmlformats.org/officeDocument/2006/relationships" xmlns:p="http://schemas.openxmlformats.org/presentationml/2006/main">
  <p:tag name="KSO_WM_UNIT_VALUE" val="13"/>
  <p:tag name="KSO_WM_UNIT_HIGHLIGHT" val="0"/>
  <p:tag name="KSO_WM_UNIT_COMPATIBLE" val="0"/>
  <p:tag name="KSO_WM_UNIT_DIAGRAM_ISNUMVISUAL" val="0"/>
  <p:tag name="KSO_WM_UNIT_DIAGRAM_ISREFERUNIT" val="0"/>
  <p:tag name="KSO_WM_UNIT_ID" val="diagram30178809_1*h_f*2_1"/>
  <p:tag name="KSO_WM_TEMPLATE_CATEGORY" val="diagram"/>
  <p:tag name="KSO_WM_TEMPLATE_INDEX" val="30178809"/>
  <p:tag name="KSO_WM_UNIT_LAYERLEVEL" val="1_1"/>
  <p:tag name="KSO_WM_TAG_VERSION" val="1.0"/>
  <p:tag name="KSO_WM_BEAUTIFY_FLAG" val="#wm#"/>
  <p:tag name="KSO_WM_UNIT_PRESET_TEXT" val="点击此处添加正文。"/>
  <p:tag name="KSO_WM_UNIT_TYPE" val="h_f"/>
  <p:tag name="KSO_WM_UNIT_INDEX" val="2_1"/>
  <p:tag name="KSO_WM_UNIT_TEXT_PART_ID" val="1-a"/>
  <p:tag name="KSO_WM_UNIT_TEXT_PART_SIZE" val="24.96*224.5"/>
  <p:tag name="KSO_WM_UNIT_ADJUSTLAYOUT_ID" val="6"/>
  <p:tag name="KSO_WM_UNIT_COLOR_SCHEME_SHAPE_ID" val="6"/>
  <p:tag name="KSO_WM_UNIT_COLOR_SCHEME_PARENT_PAGE" val="0_1"/>
  <p:tag name="KSO_WM_UNIT_TEXT_PART_ID_V2" val="d-1-1"/>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809_1*i*9"/>
  <p:tag name="KSO_WM_TEMPLATE_CATEGORY" val="diagram"/>
  <p:tag name="KSO_WM_TEMPLATE_INDEX" val="30178809"/>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809_1*i*10"/>
  <p:tag name="KSO_WM_TEMPLATE_CATEGORY" val="diagram"/>
  <p:tag name="KSO_WM_TEMPLATE_INDEX" val="30178809"/>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979"/>
  <p:tag name="KSO_WM_SLIDE_ID" val="diagram20211979_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1.499651114145912},&quot;subLayout&quot;:[{&quot;id&quot;:&quot;2020-10-29T19:29:47&quot;,&quot;maxSize&quot;:{&quot;size1&quot;:66.700000000000003},&quot;minSize&quot;:{&quot;size1&quot;:24.399999999999999},&quot;normalSize&quot;:{&quot;size1&quot;:47.533333333333331},&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TEMPLATE_SUBCATEGORY" val="21"/>
  <p:tag name="KSO_WM_TEMPLATE_MASTER_TYPE" val="0"/>
  <p:tag name="KSO_WM_TEMPLATE_COLOR_TYPE" val="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5f9aa7aa989d9bef5b907e24"/>
  <p:tag name="KSO_WM_TEMPLATE_ASSEMBLE_GROUPID" val="5f9aa7aa989d9bef5b907e24"/>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5f9aa7aa989d9bef5b907e24"/>
  <p:tag name="KSO_WM_TEMPLATE_ASSEMBLE_GROUPID" val="5f9aa7aa989d9bef5b907e24"/>
</p:tagLst>
</file>

<file path=ppt/tags/tag39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979_1*a*1"/>
  <p:tag name="KSO_WM_TEMPLATE_CATEGORY" val="diagram"/>
  <p:tag name="KSO_WM_TEMPLATE_INDEX" val="2021197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b804ef86e844a89bf9963d1ba8c67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b4664cc15ff4cdda188e4e90e26b700"/>
  <p:tag name="KSO_WM_UNIT_TEXT_FILL_FORE_SCHEMECOLOR_INDEX_BRIGHTNESS" val="0"/>
  <p:tag name="KSO_WM_UNIT_TEXT_FILL_FORE_SCHEMECOLOR_INDEX" val="13"/>
  <p:tag name="KSO_WM_UNIT_TEXT_FILL_TYPE" val="1"/>
  <p:tag name="KSO_WM_TEMPLATE_ASSEMBLE_XID" val="5f9aa7aa989d9bef5b907e24"/>
  <p:tag name="KSO_WM_TEMPLATE_ASSEMBLE_GROUPID" val="5f9aa7aa989d9bef5b907e24"/>
</p:tagLst>
</file>

<file path=ppt/tags/tag39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ee0f6c8da644ce4b4ff07bb7aa784de"/>
  <p:tag name="KSO_WM_UNIT_TEXT_FILL_FORE_SCHEMECOLOR_INDEX_BRIGHTNESS" val="0.25"/>
  <p:tag name="KSO_WM_UNIT_TEXT_FILL_FORE_SCHEMECOLOR_INDEX" val="13"/>
  <p:tag name="KSO_WM_UNIT_TEXT_FILL_TYPE" val="1"/>
  <p:tag name="KSO_WM_TEMPLATE_ASSEMBLE_XID" val="5f9aa7aa989d9bef5b907e24"/>
  <p:tag name="KSO_WM_TEMPLATE_ASSEMBLE_GROUPID" val="5f9aa7aa989d9bef5b907e24"/>
</p:tagLst>
</file>

<file path=ppt/tags/tag399.xml><?xml version="1.0" encoding="utf-8"?>
<p:tagLst xmlns:a="http://schemas.openxmlformats.org/drawingml/2006/main" xmlns:r="http://schemas.openxmlformats.org/officeDocument/2006/relationships" xmlns:p="http://schemas.openxmlformats.org/presentationml/2006/main">
  <p:tag name="KSO_WM_UNIT_VALUE" val="1396*1058"/>
  <p:tag name="KSO_WM_UNIT_HIGHLIGHT" val="0"/>
  <p:tag name="KSO_WM_UNIT_COMPATIBLE" val="1"/>
  <p:tag name="KSO_WM_UNIT_DIAGRAM_ISNUMVISUAL" val="0"/>
  <p:tag name="KSO_WM_UNIT_DIAGRAM_ISREFERUNIT" val="0"/>
  <p:tag name="KSO_WM_UNIT_TYPE" val="d"/>
  <p:tag name="KSO_WM_UNIT_INDEX" val="1"/>
  <p:tag name="KSO_WM_UNIT_ID" val="diagram20211979_1*d*1"/>
  <p:tag name="KSO_WM_TEMPLATE_CATEGORY" val="diagram"/>
  <p:tag name="KSO_WM_TEMPLATE_INDEX" val="20211979"/>
  <p:tag name="KSO_WM_UNIT_LAYERLEVEL" val="1"/>
  <p:tag name="KSO_WM_TAG_VERSION" val="1.0"/>
  <p:tag name="KSO_WM_BEAUTIFY_FLAG" val="#wm#"/>
  <p:tag name="KSO_WM_CHIP_GROUPID" val="5e7310da9a230a26b9e88a19"/>
  <p:tag name="KSO_WM_CHIP_XID" val="5e7310da9a230a26b9e88a1a"/>
  <p:tag name="KSO_WM_UNIT_DEC_AREA_ID" val="0b8fb2eb40f84e328a26f49ad78780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2f90d64d53e407e9f493a0aad0cea02"/>
  <p:tag name="KSO_WM_UNIT_PLACING_PICTURE" val="42f90d64d53e407e9f493a0aad0cea02"/>
  <p:tag name="KSO_WM_UNIT_SUPPORT_UNIT_TYPE" val="[&quot;d&quot;,&quot;α&quot;,&quot;β&quot;,&quot;θ&quot;]"/>
  <p:tag name="KSO_WM_TEMPLATE_ASSEMBLE_XID" val="5f9aa7aa989d9bef5b907e24"/>
  <p:tag name="KSO_WM_TEMPLATE_ASSEMBLE_GROUPID" val="5f9aa7aa989d9bef5b907e2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342"/>
  <p:tag name="KSO_WM_SLIDE_ID" val="diagram20212342_1"/>
  <p:tag name="KSO_WM_SLIDE_TYPE" val="text"/>
  <p:tag name="KSO_WM_SLIDE_SUBTYPE" val="picTxt"/>
  <p:tag name="KSO_WM_SLIDE_ITEM_CNT" val="0"/>
  <p:tag name="KSO_WM_SLIDE_INDEX" val="1"/>
  <p:tag name="KSO_WM_SLIDE_SIZE" val="879*423"/>
  <p:tag name="KSO_WM_SLIDE_POSITION" val="80*84"/>
  <p:tag name="KSO_WM_TAG_VERSION" val="1.0"/>
  <p:tag name="KSO_WM_SLIDE_LAYOUT" val="a_d_f"/>
  <p:tag name="KSO_WM_SLIDE_LAYOUT_CNT" val="1_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SUBCATEGORY" val="2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direction&quot;:1,&quot;id&quot;:&quot;2020-10-29T19:30:56&quot;,&quot;maxSize&quot;:{&quot;size1&quot;:46.299999999999997},&quot;minSize&quot;:{&quot;size1&quot;:46.299999999999997},&quot;normalSize&quot;:{&quot;size1&quot;:46.299999999999997},&quot;subLayout&quot;:[{&quot;id&quot;:&quot;2020-10-29T19:30:56&quot;,&quot;maxSize&quot;:{&quot;size1&quot;:51.099686508650755},&quot;minSize&quot;:{&quot;size1&quot;:35.599686508650755},&quot;normalSize&quot;:{&quot;size1&quot;:45.433019841984091},&quot;subLayout&quot;:[{&quot;id&quot;:&quot;2020-10-29T19:30:56&quot;,&quot;margin&quot;:{&quot;bottom&quot;:0.026000002399086952,&quot;left&quot;:5.0799999237060547,&quot;right&quot;:0.026000002399086952,&quot;top&quot;:4.6570000648498535},&quot;type&quot;:0},{&quot;id&quot;:&quot;2020-10-29T19:30:56&quot;,&quot;margin&quot;:{&quot;bottom&quot;:4.6570000648498535,&quot;left&quot;:5.0799999237060547,&quot;right&quot;:0.026000002399086952,&quot;top&quot;:0.81999999284744263},&quot;type&quot;:0}],&quot;type&quot;:0},{&quot;id&quot;:&quot;2020-10-29T19:30:56&quot;,&quot;margin&quot;:{&quot;bottom&quot;:2.9630000591278076,&quot;left&quot;:1.2699999809265137,&quot;right&quot;:3.809999942779541,&quot;top&quot;:2.963000059127807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XID" val="5f2d1e631f3c142e57c6eed5"/>
  <p:tag name="KSO_WM_CHIP_DECFILLPROP" val="[]"/>
  <p:tag name="KSO_WM_CHIP_GROUPID" val="5f2d1e631f3c142e57c6eed4"/>
  <p:tag name="KSO_WM_SLIDE_BK_DARK_LIGHT" val="2"/>
  <p:tag name="KSO_WM_SLIDE_BACKGROUND_TYPE" val="general"/>
  <p:tag name="KSO_WM_SLIDE_SUPPORT_FEATURE_TYPE" val="0"/>
  <p:tag name="KSO_WM_TEMPLATE_ASSEMBLE_XID" val="5f9aa7f0989d9bef5b907f1b"/>
  <p:tag name="KSO_WM_TEMPLATE_ASSEMBLE_GROUPID" val="5f9aa7f0989d9bef5b907f1b"/>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1"/>
  <p:tag name="KSO_WM_TEMPLATE_CATEGORY" val="diagram"/>
  <p:tag name="KSO_WM_TEMPLATE_INDEX" val="20212342"/>
  <p:tag name="KSO_WM_UNIT_LAYERLEVEL" val="1"/>
  <p:tag name="KSO_WM_TAG_VERSION" val="1.0"/>
  <p:tag name="KSO_WM_BEAUTIFY_FLAG" val="#wm#"/>
  <p:tag name="KSO_WM_UNIT_TYPE" val="i"/>
  <p:tag name="KSO_WM_UNIT_INDEX" val="1"/>
  <p:tag name="KSO_WM_UNIT_SM_LIMIT_TYPE" val="2"/>
  <p:tag name="KSO_WM_UNIT_BLOCK" val="0"/>
  <p:tag name="KSO_WM_UNIT_DEC_AREA_ID" val="fb8eefef0509451f803e81bcdee5a76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2"/>
  <p:tag name="KSO_WM_TEMPLATE_CATEGORY" val="diagram"/>
  <p:tag name="KSO_WM_TEMPLATE_INDEX" val="20212342"/>
  <p:tag name="KSO_WM_UNIT_LAYERLEVEL" val="1"/>
  <p:tag name="KSO_WM_TAG_VERSION" val="1.0"/>
  <p:tag name="KSO_WM_BEAUTIFY_FLAG" val="#wm#"/>
  <p:tag name="KSO_WM_UNIT_TYPE" val="i"/>
  <p:tag name="KSO_WM_UNIT_INDEX" val="2"/>
  <p:tag name="KSO_WM_UNIT_SM_LIMIT_TYPE" val="2"/>
  <p:tag name="KSO_WM_UNIT_BLOCK"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9aa7f0989d9bef5b907f1b"/>
  <p:tag name="KSO_WM_TEMPLATE_ASSEMBLE_GROUPID" val="5f9aa7f0989d9bef5b907f1b"/>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3"/>
  <p:tag name="KSO_WM_TEMPLATE_CATEGORY" val="diagram"/>
  <p:tag name="KSO_WM_TEMPLATE_INDEX" val="20212342"/>
  <p:tag name="KSO_WM_UNIT_LAYERLEVEL" val="1"/>
  <p:tag name="KSO_WM_TAG_VERSION" val="1.0"/>
  <p:tag name="KSO_WM_BEAUTIFY_FLAG" val="#wm#"/>
  <p:tag name="KSO_WM_UNIT_TYPE" val="i"/>
  <p:tag name="KSO_WM_UNIT_INDEX" val="3"/>
  <p:tag name="KSO_WM_UNIT_BLOCK"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SM_LIMIT_TYPE" val="0"/>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04.xml><?xml version="1.0" encoding="utf-8"?>
<p:tagLst xmlns:a="http://schemas.openxmlformats.org/drawingml/2006/main" xmlns:r="http://schemas.openxmlformats.org/officeDocument/2006/relationships" xmlns:p="http://schemas.openxmlformats.org/presentationml/2006/main">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42"/>
  <p:tag name="KSO_WM_UNIT_ID" val="diagram20212342_1**"/>
  <p:tag name="KSO_WM_UNIT_VALUE" val="340"/>
  <p:tag name="KSO_WM_TEMPLATE_ASSEMBLE_XID" val="5f9aa7f0989d9bef5b907f1b"/>
  <p:tag name="KSO_WM_TEMPLATE_ASSEMBLE_GROUPID" val="5f9aa7f0989d9bef5b907f1b"/>
</p:tagLst>
</file>

<file path=ppt/tags/tag40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342_1*a*1"/>
  <p:tag name="KSO_WM_TEMPLATE_CATEGORY" val="diagram"/>
  <p:tag name="KSO_WM_TEMPLATE_INDEX" val="2021234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fee5fb302474d2fa4776dec6bd05bf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eadb54f40a4b4da1a413b48d25b6a78b"/>
  <p:tag name="KSO_WM_UNIT_SUPPORT_BIG_FONT" val="1"/>
  <p:tag name="KSO_WM_UNIT_TEXT_FILL_FORE_SCHEMECOLOR_INDEX_BRIGHTNESS" val="0"/>
  <p:tag name="KSO_WM_UNIT_TEXT_FILL_FORE_SCHEMECOLOR_INDEX" val="13"/>
  <p:tag name="KSO_WM_UNIT_TEXT_FILL_TYPE" val="1"/>
  <p:tag name="KSO_WM_TEMPLATE_ASSEMBLE_XID" val="5f9aa7f0989d9bef5b907f1b"/>
  <p:tag name="KSO_WM_TEMPLATE_ASSEMBLE_GROUPID" val="5f9aa7f0989d9bef5b907f1b"/>
</p:tagLst>
</file>

<file path=ppt/tags/tag40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42_1*f*1"/>
  <p:tag name="KSO_WM_TEMPLATE_CATEGORY" val="diagram"/>
  <p:tag name="KSO_WM_TEMPLATE_INDEX" val="20212342"/>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a8f06c20e6e74f0d8ff9161d1504e8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590b6aebead446ab81b8ce70274944b"/>
  <p:tag name="KSO_WM_UNIT_SUPPORT_BIG_FONT" val="1"/>
  <p:tag name="KSO_WM_UNIT_TEXT_FILL_FORE_SCHEMECOLOR_INDEX_BRIGHTNESS" val="0.25"/>
  <p:tag name="KSO_WM_UNIT_TEXT_FILL_FORE_SCHEMECOLOR_INDEX" val="13"/>
  <p:tag name="KSO_WM_UNIT_TEXT_FILL_TYPE" val="1"/>
  <p:tag name="KSO_WM_TEMPLATE_ASSEMBLE_XID" val="5f9aa7f0989d9bef5b907f1b"/>
  <p:tag name="KSO_WM_TEMPLATE_ASSEMBLE_GROUPID" val="5f9aa7f0989d9bef5b907f1b"/>
</p:tagLst>
</file>

<file path=ppt/tags/tag407.xml><?xml version="1.0" encoding="utf-8"?>
<p:tagLst xmlns:a="http://schemas.openxmlformats.org/drawingml/2006/main" xmlns:r="http://schemas.openxmlformats.org/officeDocument/2006/relationships" xmlns:p="http://schemas.openxmlformats.org/presentationml/2006/main">
  <p:tag name="KSO_WM_UNIT_VALUE" val="1311*1311"/>
  <p:tag name="KSO_WM_UNIT_HIGHLIGHT" val="0"/>
  <p:tag name="KSO_WM_UNIT_COMPATIBLE" val="1"/>
  <p:tag name="KSO_WM_UNIT_DIAGRAM_ISNUMVISUAL" val="0"/>
  <p:tag name="KSO_WM_UNIT_DIAGRAM_ISREFERUNIT" val="0"/>
  <p:tag name="KSO_WM_UNIT_TYPE" val="d"/>
  <p:tag name="KSO_WM_UNIT_INDEX" val="1"/>
  <p:tag name="KSO_WM_UNIT_ID" val="diagram20212342_1*d*1"/>
  <p:tag name="KSO_WM_TEMPLATE_CATEGORY" val="diagram"/>
  <p:tag name="KSO_WM_TEMPLATE_INDEX" val="20212342"/>
  <p:tag name="KSO_WM_UNIT_LAYERLEVEL" val="1"/>
  <p:tag name="KSO_WM_TAG_VERSION" val="1.0"/>
  <p:tag name="KSO_WM_BEAUTIFY_FLAG" val="#wm#"/>
  <p:tag name="KSO_WM_CHIP_GROUPID" val="5e7310da9a230a26b9e88a19"/>
  <p:tag name="KSO_WM_CHIP_XID" val="5e7310da9a230a26b9e88a1a"/>
  <p:tag name="KSO_WM_UNIT_DEC_AREA_ID" val="ae1cd436c1f34698b53962927f37ffa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51bb05595645406ab62a9d1cde805ee7"/>
  <p:tag name="KSO_WM_UNIT_PLACING_PICTURE" val="51bb05595645406ab62a9d1cde805ee7"/>
  <p:tag name="KSO_WM_TEMPLATE_ASSEMBLE_XID" val="5f9aa7f0989d9bef5b907f1b"/>
  <p:tag name="KSO_WM_TEMPLATE_ASSEMBLE_GROUPID" val="5f9aa7f0989d9bef5b907f1b"/>
  <p:tag name="REFSHAPE" val="2135234908"/>
</p:tagLst>
</file>

<file path=ppt/tags/tag408.xml><?xml version="1.0" encoding="utf-8"?>
<p:tagLst xmlns:a="http://schemas.openxmlformats.org/drawingml/2006/main" xmlns:r="http://schemas.openxmlformats.org/officeDocument/2006/relationships" xmlns:p="http://schemas.openxmlformats.org/presentationml/2006/main">
  <p:tag name="KSO_WM_SLIDE_ID" val="diagram202123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9*423"/>
  <p:tag name="KSO_WM_SLIDE_POSITION" val="80*84"/>
  <p:tag name="KSO_WM_TAG_VERSION" val="1.0"/>
  <p:tag name="KSO_WM_BEAUTIFY_FLAG" val="#wm#"/>
  <p:tag name="KSO_WM_TEMPLATE_CATEGORY" val="diagram"/>
  <p:tag name="KSO_WM_TEMPLATE_INDEX" val="20212342"/>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30:56&quot;,&quot;maxSize&quot;:{&quot;size1&quot;:46.299999999999997},&quot;minSize&quot;:{&quot;size1&quot;:46.299999999999997},&quot;normalSize&quot;:{&quot;size1&quot;:46.299999999999997},&quot;subLayout&quot;:[{&quot;id&quot;:&quot;2020-10-29T19:30:56&quot;,&quot;maxSize&quot;:{&quot;size1&quot;:51.099686508650755},&quot;minSize&quot;:{&quot;size1&quot;:35.599686508650755},&quot;normalSize&quot;:{&quot;size1&quot;:45.433019841984091},&quot;subLayout&quot;:[{&quot;id&quot;:&quot;2020-10-29T19:30:56&quot;,&quot;margin&quot;:{&quot;bottom&quot;:0.026000002399086952,&quot;left&quot;:5.0799999237060547,&quot;right&quot;:0.026000002399086952,&quot;top&quot;:4.6570000648498535},&quot;type&quot;:0},{&quot;id&quot;:&quot;2020-10-29T19:30:56&quot;,&quot;margin&quot;:{&quot;bottom&quot;:4.6570000648498535,&quot;left&quot;:5.0799999237060547,&quot;right&quot;:0.026000002399086952,&quot;top&quot;:0.81999999284744263},&quot;type&quot;:0}],&quot;type&quot;:0},{&quot;id&quot;:&quot;2020-10-29T19:30:56&quot;,&quot;margin&quot;:{&quot;bottom&quot;:2.9630000591278076,&quot;left&quot;:1.2699999809265137,&quot;right&quot;:3.809999942779541,&quot;top&quot;:2.963000059127807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XID" val="5f2d1e631f3c142e57c6eed5"/>
  <p:tag name="KSO_WM_CHIP_DECFILLPROP" val="[]"/>
  <p:tag name="KSO_WM_CHIP_GROUPID" val="5f2d1e631f3c142e57c6eed4"/>
  <p:tag name="KSO_WM_SLIDE_BK_DARK_LIGHT" val="2"/>
  <p:tag name="KSO_WM_SLIDE_BACKGROUND_TYPE" val="general"/>
  <p:tag name="KSO_WM_SLIDE_SUPPORT_FEATURE_TYPE" val="0"/>
  <p:tag name="KSO_WM_TEMPLATE_ASSEMBLE_XID" val="5f9aa7f0989d9bef5b907f1b"/>
  <p:tag name="KSO_WM_TEMPLATE_ASSEMBLE_GROUPID" val="5f9aa7f0989d9bef5b907f1b"/>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1"/>
  <p:tag name="KSO_WM_TEMPLATE_CATEGORY" val="diagram"/>
  <p:tag name="KSO_WM_TEMPLATE_INDEX" val="20212342"/>
  <p:tag name="KSO_WM_UNIT_LAYERLEVEL" val="1"/>
  <p:tag name="KSO_WM_TAG_VERSION" val="1.0"/>
  <p:tag name="KSO_WM_BEAUTIFY_FLAG" val="#wm#"/>
  <p:tag name="KSO_WM_UNIT_TYPE" val="i"/>
  <p:tag name="KSO_WM_UNIT_INDEX" val="1"/>
  <p:tag name="KSO_WM_UNIT_SM_LIMIT_TYPE" val="2"/>
  <p:tag name="KSO_WM_UNIT_BLOCK" val="0"/>
  <p:tag name="KSO_WM_UNIT_DEC_AREA_ID" val="fb8eefef0509451f803e81bcdee5a76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2"/>
  <p:tag name="KSO_WM_TEMPLATE_CATEGORY" val="diagram"/>
  <p:tag name="KSO_WM_TEMPLATE_INDEX" val="20212342"/>
  <p:tag name="KSO_WM_UNIT_LAYERLEVEL" val="1"/>
  <p:tag name="KSO_WM_TAG_VERSION" val="1.0"/>
  <p:tag name="KSO_WM_BEAUTIFY_FLAG" val="#wm#"/>
  <p:tag name="KSO_WM_UNIT_TYPE" val="i"/>
  <p:tag name="KSO_WM_UNIT_INDEX" val="2"/>
  <p:tag name="KSO_WM_UNIT_SM_LIMIT_TYPE" val="2"/>
  <p:tag name="KSO_WM_UNIT_BLOCK"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9aa7f0989d9bef5b907f1b"/>
  <p:tag name="KSO_WM_TEMPLATE_ASSEMBLE_GROUPID" val="5f9aa7f0989d9bef5b907f1b"/>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3"/>
  <p:tag name="KSO_WM_TEMPLATE_CATEGORY" val="diagram"/>
  <p:tag name="KSO_WM_TEMPLATE_INDEX" val="20212342"/>
  <p:tag name="KSO_WM_UNIT_LAYERLEVEL" val="1"/>
  <p:tag name="KSO_WM_TAG_VERSION" val="1.0"/>
  <p:tag name="KSO_WM_BEAUTIFY_FLAG" val="#wm#"/>
  <p:tag name="KSO_WM_UNIT_TYPE" val="i"/>
  <p:tag name="KSO_WM_UNIT_INDEX" val="3"/>
  <p:tag name="KSO_WM_UNIT_BLOCK"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SM_LIMIT_TYPE" val="0"/>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12.xml><?xml version="1.0" encoding="utf-8"?>
<p:tagLst xmlns:a="http://schemas.openxmlformats.org/drawingml/2006/main" xmlns:r="http://schemas.openxmlformats.org/officeDocument/2006/relationships" xmlns:p="http://schemas.openxmlformats.org/presentationml/2006/main">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42"/>
  <p:tag name="KSO_WM_UNIT_ID" val="diagram20212342_1**"/>
  <p:tag name="KSO_WM_UNIT_VALUE" val="340"/>
  <p:tag name="KSO_WM_TEMPLATE_ASSEMBLE_XID" val="5f9aa7f0989d9bef5b907f1b"/>
  <p:tag name="KSO_WM_TEMPLATE_ASSEMBLE_GROUPID" val="5f9aa7f0989d9bef5b907f1b"/>
</p:tagLst>
</file>

<file path=ppt/tags/tag4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342_1*a*1"/>
  <p:tag name="KSO_WM_TEMPLATE_CATEGORY" val="diagram"/>
  <p:tag name="KSO_WM_TEMPLATE_INDEX" val="2021234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fee5fb302474d2fa4776dec6bd05bf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eadb54f40a4b4da1a413b48d25b6a78b"/>
  <p:tag name="KSO_WM_UNIT_SUPPORT_BIG_FONT" val="1"/>
  <p:tag name="KSO_WM_UNIT_TEXT_FILL_FORE_SCHEMECOLOR_INDEX_BRIGHTNESS" val="0"/>
  <p:tag name="KSO_WM_UNIT_TEXT_FILL_FORE_SCHEMECOLOR_INDEX" val="13"/>
  <p:tag name="KSO_WM_UNIT_TEXT_FILL_TYPE" val="1"/>
  <p:tag name="KSO_WM_TEMPLATE_ASSEMBLE_XID" val="5f9aa7f0989d9bef5b907f1b"/>
  <p:tag name="KSO_WM_TEMPLATE_ASSEMBLE_GROUPID" val="5f9aa7f0989d9bef5b907f1b"/>
</p:tagLst>
</file>

<file path=ppt/tags/tag41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42_1*f*1"/>
  <p:tag name="KSO_WM_TEMPLATE_CATEGORY" val="diagram"/>
  <p:tag name="KSO_WM_TEMPLATE_INDEX" val="20212342"/>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a8f06c20e6e74f0d8ff9161d1504e8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590b6aebead446ab81b8ce70274944b"/>
  <p:tag name="KSO_WM_UNIT_SUPPORT_BIG_FONT" val="1"/>
  <p:tag name="KSO_WM_UNIT_TEXT_FILL_FORE_SCHEMECOLOR_INDEX_BRIGHTNESS" val="0.25"/>
  <p:tag name="KSO_WM_UNIT_TEXT_FILL_FORE_SCHEMECOLOR_INDEX" val="13"/>
  <p:tag name="KSO_WM_UNIT_TEXT_FILL_TYPE" val="1"/>
  <p:tag name="KSO_WM_TEMPLATE_ASSEMBLE_XID" val="5f9aa7f0989d9bef5b907f1b"/>
  <p:tag name="KSO_WM_TEMPLATE_ASSEMBLE_GROUPID" val="5f9aa7f0989d9bef5b907f1b"/>
</p:tagLst>
</file>

<file path=ppt/tags/tag415.xml><?xml version="1.0" encoding="utf-8"?>
<p:tagLst xmlns:a="http://schemas.openxmlformats.org/drawingml/2006/main" xmlns:r="http://schemas.openxmlformats.org/officeDocument/2006/relationships" xmlns:p="http://schemas.openxmlformats.org/presentationml/2006/main">
  <p:tag name="KSO_WM_UNIT_VALUE" val="1311*1311"/>
  <p:tag name="KSO_WM_UNIT_HIGHLIGHT" val="0"/>
  <p:tag name="KSO_WM_UNIT_COMPATIBLE" val="1"/>
  <p:tag name="KSO_WM_UNIT_DIAGRAM_ISNUMVISUAL" val="0"/>
  <p:tag name="KSO_WM_UNIT_DIAGRAM_ISREFERUNIT" val="0"/>
  <p:tag name="KSO_WM_UNIT_TYPE" val="d"/>
  <p:tag name="KSO_WM_UNIT_INDEX" val="1"/>
  <p:tag name="KSO_WM_UNIT_ID" val="diagram20212342_1*d*1"/>
  <p:tag name="KSO_WM_TEMPLATE_CATEGORY" val="diagram"/>
  <p:tag name="KSO_WM_TEMPLATE_INDEX" val="20212342"/>
  <p:tag name="KSO_WM_UNIT_LAYERLEVEL" val="1"/>
  <p:tag name="KSO_WM_TAG_VERSION" val="1.0"/>
  <p:tag name="KSO_WM_BEAUTIFY_FLAG" val="#wm#"/>
  <p:tag name="KSO_WM_CHIP_GROUPID" val="5e7310da9a230a26b9e88a19"/>
  <p:tag name="KSO_WM_CHIP_XID" val="5e7310da9a230a26b9e88a1a"/>
  <p:tag name="KSO_WM_UNIT_DEC_AREA_ID" val="ae1cd436c1f34698b53962927f37ffa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51bb05595645406ab62a9d1cde805ee7"/>
  <p:tag name="KSO_WM_UNIT_PLACING_PICTURE" val="51bb05595645406ab62a9d1cde805ee7"/>
  <p:tag name="KSO_WM_TEMPLATE_ASSEMBLE_XID" val="5f9aa7f0989d9bef5b907f1b"/>
  <p:tag name="KSO_WM_TEMPLATE_ASSEMBLE_GROUPID" val="5f9aa7f0989d9bef5b907f1b"/>
  <p:tag name="REFSHAPE" val="1895974092"/>
</p:tagLst>
</file>

<file path=ppt/tags/tag416.xml><?xml version="1.0" encoding="utf-8"?>
<p:tagLst xmlns:a="http://schemas.openxmlformats.org/drawingml/2006/main" xmlns:r="http://schemas.openxmlformats.org/officeDocument/2006/relationships" xmlns:p="http://schemas.openxmlformats.org/presentationml/2006/main">
  <p:tag name="KSO_WM_SLIDE_ID" val="diagram202123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79*423"/>
  <p:tag name="KSO_WM_SLIDE_POSITION" val="80*84"/>
  <p:tag name="KSO_WM_TAG_VERSION" val="1.0"/>
  <p:tag name="KSO_WM_BEAUTIFY_FLAG" val="#wm#"/>
  <p:tag name="KSO_WM_TEMPLATE_CATEGORY" val="diagram"/>
  <p:tag name="KSO_WM_TEMPLATE_INDEX" val="20212342"/>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30:56&quot;,&quot;maxSize&quot;:{&quot;size1&quot;:46.299999999999997},&quot;minSize&quot;:{&quot;size1&quot;:46.299999999999997},&quot;normalSize&quot;:{&quot;size1&quot;:46.299999999999997},&quot;subLayout&quot;:[{&quot;id&quot;:&quot;2020-10-29T19:30:56&quot;,&quot;maxSize&quot;:{&quot;size1&quot;:51.099686508650755},&quot;minSize&quot;:{&quot;size1&quot;:35.599686508650755},&quot;normalSize&quot;:{&quot;size1&quot;:45.433019841984091},&quot;subLayout&quot;:[{&quot;id&quot;:&quot;2020-10-29T19:30:56&quot;,&quot;margin&quot;:{&quot;bottom&quot;:0.026000002399086952,&quot;left&quot;:5.0799999237060547,&quot;right&quot;:0.026000002399086952,&quot;top&quot;:4.6570000648498535},&quot;type&quot;:0},{&quot;id&quot;:&quot;2020-10-29T19:30:56&quot;,&quot;margin&quot;:{&quot;bottom&quot;:4.6570000648498535,&quot;left&quot;:5.0799999237060547,&quot;right&quot;:0.026000002399086952,&quot;top&quot;:0.81999999284744263},&quot;type&quot;:0}],&quot;type&quot;:0},{&quot;id&quot;:&quot;2020-10-29T19:30:56&quot;,&quot;margin&quot;:{&quot;bottom&quot;:2.9630000591278076,&quot;left&quot;:1.2699999809265137,&quot;right&quot;:3.809999942779541,&quot;top&quot;:2.963000059127807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XID" val="5f2d1e631f3c142e57c6eed5"/>
  <p:tag name="KSO_WM_CHIP_DECFILLPROP" val="[]"/>
  <p:tag name="KSO_WM_CHIP_GROUPID" val="5f2d1e631f3c142e57c6eed4"/>
  <p:tag name="KSO_WM_SLIDE_BK_DARK_LIGHT" val="2"/>
  <p:tag name="KSO_WM_SLIDE_BACKGROUND_TYPE" val="general"/>
  <p:tag name="KSO_WM_SLIDE_SUPPORT_FEATURE_TYPE" val="0"/>
  <p:tag name="KSO_WM_TEMPLATE_ASSEMBLE_XID" val="5f9aa7f0989d9bef5b907f1b"/>
  <p:tag name="KSO_WM_TEMPLATE_ASSEMBLE_GROUPID" val="5f9aa7f0989d9bef5b907f1b"/>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1"/>
  <p:tag name="KSO_WM_TEMPLATE_CATEGORY" val="diagram"/>
  <p:tag name="KSO_WM_TEMPLATE_INDEX" val="20212342"/>
  <p:tag name="KSO_WM_UNIT_LAYERLEVEL" val="1"/>
  <p:tag name="KSO_WM_TAG_VERSION" val="1.0"/>
  <p:tag name="KSO_WM_BEAUTIFY_FLAG" val="#wm#"/>
  <p:tag name="KSO_WM_UNIT_TYPE" val="i"/>
  <p:tag name="KSO_WM_UNIT_INDEX" val="1"/>
  <p:tag name="KSO_WM_UNIT_SM_LIMIT_TYPE" val="2"/>
  <p:tag name="KSO_WM_UNIT_BLOCK" val="0"/>
  <p:tag name="KSO_WM_UNIT_DEC_AREA_ID" val="fb8eefef0509451f803e81bcdee5a76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2"/>
  <p:tag name="KSO_WM_TEMPLATE_CATEGORY" val="diagram"/>
  <p:tag name="KSO_WM_TEMPLATE_INDEX" val="20212342"/>
  <p:tag name="KSO_WM_UNIT_LAYERLEVEL" val="1"/>
  <p:tag name="KSO_WM_TAG_VERSION" val="1.0"/>
  <p:tag name="KSO_WM_BEAUTIFY_FLAG" val="#wm#"/>
  <p:tag name="KSO_WM_UNIT_TYPE" val="i"/>
  <p:tag name="KSO_WM_UNIT_INDEX" val="2"/>
  <p:tag name="KSO_WM_UNIT_SM_LIMIT_TYPE" val="2"/>
  <p:tag name="KSO_WM_UNIT_BLOCK"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9aa7f0989d9bef5b907f1b"/>
  <p:tag name="KSO_WM_TEMPLATE_ASSEMBLE_GROUPID" val="5f9aa7f0989d9bef5b907f1b"/>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2342_1*i*3"/>
  <p:tag name="KSO_WM_TEMPLATE_CATEGORY" val="diagram"/>
  <p:tag name="KSO_WM_TEMPLATE_INDEX" val="20212342"/>
  <p:tag name="KSO_WM_UNIT_LAYERLEVEL" val="1"/>
  <p:tag name="KSO_WM_TAG_VERSION" val="1.0"/>
  <p:tag name="KSO_WM_BEAUTIFY_FLAG" val="#wm#"/>
  <p:tag name="KSO_WM_UNIT_TYPE" val="i"/>
  <p:tag name="KSO_WM_UNIT_INDEX" val="3"/>
  <p:tag name="KSO_WM_UNIT_BLOCK"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SM_LIMIT_TYPE" val="0"/>
  <p:tag name="KSO_WM_CHIP_GROUPID" val="5f2d1e631f3c142e57c6eed4"/>
  <p:tag name="KSO_WM_CHIP_XID" val="5f2d1e631f3c142e57c6eed5"/>
  <p:tag name="KSO_WM_UNIT_LINE_FORE_SCHEMECOLOR_INDEX_BRIGHTNESS" val="0"/>
  <p:tag name="KSO_WM_UNIT_LINE_FORE_SCHEMECOLOR_INDEX" val="5"/>
  <p:tag name="KSO_WM_UNIT_LINE_FILL_TYPE" val="2"/>
  <p:tag name="KSO_WM_TEMPLATE_ASSEMBLE_XID" val="5f9aa7f0989d9bef5b907f1b"/>
  <p:tag name="KSO_WM_TEMPLATE_ASSEMBLE_GROUPID" val="5f9aa7f0989d9bef5b907f1b"/>
</p:tagLst>
</file>

<file path=ppt/tags/tag42.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20.xml><?xml version="1.0" encoding="utf-8"?>
<p:tagLst xmlns:a="http://schemas.openxmlformats.org/drawingml/2006/main" xmlns:r="http://schemas.openxmlformats.org/officeDocument/2006/relationships" xmlns:p="http://schemas.openxmlformats.org/presentationml/2006/main">
  <p:tag name="KSO_WM_CHIP_GROUPID" val="5f2d1e631f3c142e57c6eed4"/>
  <p:tag name="KSO_WM_CHIP_XID" val="5f2d1e631f3c142e57c6eed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42"/>
  <p:tag name="KSO_WM_UNIT_ID" val="diagram20212342_1**"/>
  <p:tag name="KSO_WM_UNIT_VALUE" val="340"/>
  <p:tag name="KSO_WM_TEMPLATE_ASSEMBLE_XID" val="5f9aa7f0989d9bef5b907f1b"/>
  <p:tag name="KSO_WM_TEMPLATE_ASSEMBLE_GROUPID" val="5f9aa7f0989d9bef5b907f1b"/>
</p:tagLst>
</file>

<file path=ppt/tags/tag4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342_1*a*1"/>
  <p:tag name="KSO_WM_TEMPLATE_CATEGORY" val="diagram"/>
  <p:tag name="KSO_WM_TEMPLATE_INDEX" val="2021234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fee5fb302474d2fa4776dec6bd05bf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eadb54f40a4b4da1a413b48d25b6a78b"/>
  <p:tag name="KSO_WM_UNIT_SUPPORT_BIG_FONT" val="1"/>
  <p:tag name="KSO_WM_UNIT_TEXT_FILL_FORE_SCHEMECOLOR_INDEX_BRIGHTNESS" val="0"/>
  <p:tag name="KSO_WM_UNIT_TEXT_FILL_FORE_SCHEMECOLOR_INDEX" val="13"/>
  <p:tag name="KSO_WM_UNIT_TEXT_FILL_TYPE" val="1"/>
  <p:tag name="KSO_WM_TEMPLATE_ASSEMBLE_XID" val="5f9aa7f0989d9bef5b907f1b"/>
  <p:tag name="KSO_WM_TEMPLATE_ASSEMBLE_GROUPID" val="5f9aa7f0989d9bef5b907f1b"/>
</p:tagLst>
</file>

<file path=ppt/tags/tag4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42_1*f*1"/>
  <p:tag name="KSO_WM_TEMPLATE_CATEGORY" val="diagram"/>
  <p:tag name="KSO_WM_TEMPLATE_INDEX" val="20212342"/>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a8f06c20e6e74f0d8ff9161d1504e8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590b6aebead446ab81b8ce70274944b"/>
  <p:tag name="KSO_WM_UNIT_SUPPORT_BIG_FONT" val="1"/>
  <p:tag name="KSO_WM_UNIT_TEXT_FILL_FORE_SCHEMECOLOR_INDEX_BRIGHTNESS" val="0.25"/>
  <p:tag name="KSO_WM_UNIT_TEXT_FILL_FORE_SCHEMECOLOR_INDEX" val="13"/>
  <p:tag name="KSO_WM_UNIT_TEXT_FILL_TYPE" val="1"/>
  <p:tag name="KSO_WM_TEMPLATE_ASSEMBLE_XID" val="5f9aa7f0989d9bef5b907f1b"/>
  <p:tag name="KSO_WM_TEMPLATE_ASSEMBLE_GROUPID" val="5f9aa7f0989d9bef5b907f1b"/>
</p:tagLst>
</file>

<file path=ppt/tags/tag423.xml><?xml version="1.0" encoding="utf-8"?>
<p:tagLst xmlns:a="http://schemas.openxmlformats.org/drawingml/2006/main" xmlns:r="http://schemas.openxmlformats.org/officeDocument/2006/relationships" xmlns:p="http://schemas.openxmlformats.org/presentationml/2006/main">
  <p:tag name="KSO_WM_UNIT_VALUE" val="1311*1311"/>
  <p:tag name="KSO_WM_UNIT_HIGHLIGHT" val="0"/>
  <p:tag name="KSO_WM_UNIT_COMPATIBLE" val="1"/>
  <p:tag name="KSO_WM_UNIT_DIAGRAM_ISNUMVISUAL" val="0"/>
  <p:tag name="KSO_WM_UNIT_DIAGRAM_ISREFERUNIT" val="0"/>
  <p:tag name="KSO_WM_UNIT_TYPE" val="d"/>
  <p:tag name="KSO_WM_UNIT_INDEX" val="1"/>
  <p:tag name="KSO_WM_UNIT_ID" val="diagram20212342_1*d*1"/>
  <p:tag name="KSO_WM_TEMPLATE_CATEGORY" val="diagram"/>
  <p:tag name="KSO_WM_TEMPLATE_INDEX" val="20212342"/>
  <p:tag name="KSO_WM_UNIT_LAYERLEVEL" val="1"/>
  <p:tag name="KSO_WM_TAG_VERSION" val="1.0"/>
  <p:tag name="KSO_WM_BEAUTIFY_FLAG" val="#wm#"/>
  <p:tag name="KSO_WM_CHIP_GROUPID" val="5e7310da9a230a26b9e88a19"/>
  <p:tag name="KSO_WM_CHIP_XID" val="5e7310da9a230a26b9e88a1a"/>
  <p:tag name="KSO_WM_UNIT_DEC_AREA_ID" val="ae1cd436c1f34698b53962927f37ffa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51bb05595645406ab62a9d1cde805ee7"/>
  <p:tag name="KSO_WM_UNIT_PLACING_PICTURE" val="51bb05595645406ab62a9d1cde805ee7"/>
  <p:tag name="KSO_WM_TEMPLATE_ASSEMBLE_XID" val="5f9aa7f0989d9bef5b907f1b"/>
  <p:tag name="KSO_WM_TEMPLATE_ASSEMBLE_GROUPID" val="5f9aa7f0989d9bef5b907f1b"/>
  <p:tag name="REFSHAPE" val="1883978908"/>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4774"/>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d0c97ab0972fba70b1ee"/>
  <p:tag name="KSO_WM_CHIP_FILLPROP" val="[[{&quot;text_align&quot;:&quot;lt&quot;,&quot;text_direction&quot;:&quot;horizontal&quot;,&quot;support_big_font&quot;:false,&quot;fill_id&quot;:&quot;4506a7468925452bbbb1c3c064cd358c&quot;,&quot;fill_align&quot;:&quot;lt&quot;,&quot;chip_types&quot;:[&quot;header&quot;]},{&quot;text_align&quot;:&quot;lt&quot;,&quot;text_direction&quot;:&quot;horizontal&quot;,&quot;support_big_font&quot;:false,&quot;fill_id&quot;:&quot;ec4870696efb45b5a68ce6ac73b503fc&quot;,&quot;fill_align&quot;:&quot;lt&quot;,&quot;chip_types&quot;:[&quot;text&quot;]},{&quot;text_align&quot;:&quot;lm&quot;,&quot;text_direction&quot;:&quot;horizontal&quot;,&quot;support_big_font&quot;:false,&quot;fill_id&quot;:&quot;722accd572074b41a2d4cf8c733c9957&quot;,&quot;fill_align&quot;:&quot;cb&quot;,&quot;chip_types&quot;:[&quot;diagram&quot;,&quot;pictext&quot;,&quot;picture&quot;,&quot;chart&quot;,&quot;table&quot;,&quot;video&quot;]},{&quot;text_align&quot;:&quot;lm&quot;,&quot;text_direction&quot;:&quot;horizontal&quot;,&quot;support_big_font&quot;:false,&quot;fill_id&quot;:&quot;54f25e8f24704596bd25668c33ddb0d7&quot;,&quot;fill_align&quot;:&quot;ct&quot;,&quot;chip_types&quot;:[&quot;text&quot;]}]]"/>
  <p:tag name="KSO_WM_SLIDE_ID" val="diagram202147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2"/>
  <p:tag name="KSO_WM_CHIP_DECFILLPROP" val="[]"/>
  <p:tag name="KSO_WM_SLIDE_LAYOUT_INFO" val="{&quot;backgroundInfo&quot;:[{&quot;bottom&quot;:0,&quot;bottomAbs&quot;:false,&quot;left&quot;:0,&quot;leftAbs&quot;:false,&quot;right&quot;:0,&quot;rightAbs&quot;:false,&quot;top&quot;:0,&quot;topAbs&quot;:false,&quot;type&quot;:&quot;leftRight&quot;}],&quot;direction&quot;:1,&quot;id&quot;:&quot;2020-11-02T16:54:45&quot;,&quot;maxSize&quot;:{&quot;size1&quot;:38.699634822209681},&quot;minSize&quot;:{&quot;size1&quot;:38.699634822209681},&quot;normalSize&quot;:{&quot;size1&quot;:38.699634822209681},&quot;subLayout&quot;:[{&quot;id&quot;:&quot;2020-11-02T16:54:45&quot;,&quot;maxSize&quot;:{&quot;size1&quot;:73.400000000000006},&quot;minSize&quot;:{&quot;size1&quot;:34.299999999999997},&quot;normalSize&quot;:{&quot;size1&quot;:34.299999999999997},&quot;subLayout&quot;:[{&quot;id&quot;:&quot;2020-11-02T16:54:45&quot;,&quot;margin&quot;:{&quot;bottom&quot;:0.81999999284744263,&quot;left&quot;:1.6929999589920044,&quot;right&quot;:3.3599998950958252,&quot;top&quot;:1.6929999589920044},&quot;type&quot;:0},{&quot;id&quot;:&quot;2020-11-02T16:54:45&quot;,&quot;margin&quot;:{&quot;bottom&quot;:1.6929999589920044,&quot;left&quot;:1.6929999589920044,&quot;right&quot;:3.3599998950958252,&quot;top&quot;:0.026000002399086952},&quot;type&quot;:0}],&quot;type&quot;:0},{&quot;id&quot;:&quot;2020-11-02T16:54:45&quot;,&quot;maxSize&quot;:{&quot;size1&quot;:71.099999999999994},&quot;minSize&quot;:{&quot;size1&quot;:48.899999999999999},&quot;normalSize&quot;:{&quot;size1&quot;:60},&quot;subLayout&quot;:[{&quot;id&quot;:&quot;2020-11-02T16:54:45&quot;,&quot;margin&quot;:{&quot;bottom&quot;:0.026000002399086952,&quot;left&quot;:0.026000002399086952,&quot;right&quot;:1.6929999589920044,&quot;top&quot;:1.6929999589920044},&quot;type&quot;:0},{&quot;id&quot;:&quot;2020-11-02T16:54:45&quot;,&quot;margin&quot;:{&quot;bottom&quot;:1.6929999589920044,&quot;left&quot;:0.026000002399086952,&quot;right&quot;:1.6929999589920044,&quot;top&quot;:0.81999999284744263},&quot;type&quot;:0}],&quot;type&quot;:0}],&quot;type&quot;:0}"/>
  <p:tag name="KSO_WM_CHIP_GROUPID" val="5eda16ff5860357932c55e56"/>
  <p:tag name="KSO_WM_SLIDE_BK_DARK_LIGHT" val="2"/>
  <p:tag name="KSO_WM_SLIDE_BACKGROUND_TYPE" val="leftRight"/>
  <p:tag name="KSO_WM_SLIDE_SUPPORT_FEATURE_TYPE" val="0"/>
  <p:tag name="KSO_WM_TEMPLATE_ASSEMBLE_XID" val="5f9fc95558547e52881966e8"/>
  <p:tag name="KSO_WM_TEMPLATE_ASSEMBLE_GROUPID" val="5f9fc95558547e52881966e8"/>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74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74"/>
  <p:tag name="KSO_WM_UNIT_VALUE" val="1325"/>
  <p:tag name="KSO_WM_TEMPLATE_ASSEMBLE_XID" val="5f9fc95558547e52881966e8"/>
  <p:tag name="KSO_WM_TEMPLATE_ASSEMBLE_GROUPID" val="5f9fc95558547e52881966e8"/>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74_1**"/>
  <p:tag name="KSO_WM_TEMPLATE_CATEGORY" val="diagram"/>
  <p:tag name="KSO_WM_TEMPLATE_INDEX" val="20214774"/>
  <p:tag name="KSO_WM_UNIT_LAYERLEVEL" val="1"/>
  <p:tag name="KSO_WM_TAG_VERSION" val="1.0"/>
  <p:tag name="KSO_WM_BEAUTIFY_FLAG" val="#wm#"/>
  <p:tag name="KSO_WM_CHIP_GROUPID" val="5eda16ff5860357932c55e56"/>
  <p:tag name="KSO_WM_CHIP_XID" val="5ed1d0c97ab0972fba70b1e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50"/>
  <p:tag name="KSO_WM_TEMPLATE_ASSEMBLE_XID" val="5f9fc95558547e52881966e8"/>
  <p:tag name="KSO_WM_TEMPLATE_ASSEMBLE_GROUPID" val="5f9fc95558547e52881966e8"/>
</p:tagLst>
</file>

<file path=ppt/tags/tag4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74_1*a*1"/>
  <p:tag name="KSO_WM_TEMPLATE_CATEGORY" val="diagram"/>
  <p:tag name="KSO_WM_TEMPLATE_INDEX" val="202147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b865ce1d0e24908b2e4a0b9f8306e8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fc18560834474ccab6399c0e2352a31a"/>
  <p:tag name="KSO_WM_UNIT_TEXT_FILL_FORE_SCHEMECOLOR_INDEX_BRIGHTNESS" val="0"/>
  <p:tag name="KSO_WM_UNIT_TEXT_FILL_FORE_SCHEMECOLOR_INDEX" val="13"/>
  <p:tag name="KSO_WM_UNIT_TEXT_FILL_TYPE" val="1"/>
  <p:tag name="KSO_WM_TEMPLATE_ASSEMBLE_XID" val="5f9fc95558547e52881966e8"/>
  <p:tag name="KSO_WM_TEMPLATE_ASSEMBLE_GROUPID" val="5f9fc95558547e52881966e8"/>
</p:tagLst>
</file>

<file path=ppt/tags/tag4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74_1*f*1"/>
  <p:tag name="KSO_WM_TEMPLATE_CATEGORY" val="diagram"/>
  <p:tag name="KSO_WM_TEMPLATE_INDEX" val="20214774"/>
  <p:tag name="KSO_WM_UNIT_LAYERLEVEL" val="1"/>
  <p:tag name="KSO_WM_TAG_VERSION" val="1.0"/>
  <p:tag name="KSO_WM_BEAUTIFY_FLAG" val="#wm#"/>
  <p:tag name="KSO_WM_UNIT_DEFAULT_FONT" val="14;20;2"/>
  <p:tag name="KSO_WM_UNIT_BLOCK" val="0"/>
  <p:tag name="KSO_WM_UNIT_VALUE" val="33"/>
  <p:tag name="KSO_WM_UNIT_SHOW_EDIT_AREA_INDICATION" val="1"/>
  <p:tag name="KSO_WM_CHIP_GROUPID" val="5e6b05596848fb12bee65ac8"/>
  <p:tag name="KSO_WM_CHIP_XID" val="5e6b05596848fb12bee65aca"/>
  <p:tag name="KSO_WM_UNIT_DEC_AREA_ID" val="c809d28ce756415bbc6746617ac2f55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01670447dfb94e49b68343f067a0e3bd"/>
  <p:tag name="KSO_WM_UNIT_TEXT_FILL_FORE_SCHEMECOLOR_INDEX_BRIGHTNESS" val="0.25"/>
  <p:tag name="KSO_WM_UNIT_TEXT_FILL_FORE_SCHEMECOLOR_INDEX" val="13"/>
  <p:tag name="KSO_WM_UNIT_TEXT_FILL_TYPE" val="1"/>
  <p:tag name="KSO_WM_TEMPLATE_ASSEMBLE_XID" val="5f9fc95558547e52881966e8"/>
  <p:tag name="KSO_WM_TEMPLATE_ASSEMBLE_GROUPID" val="5f9fc95558547e52881966e8"/>
</p:tagLst>
</file>

<file path=ppt/tags/tag429.xml><?xml version="1.0" encoding="utf-8"?>
<p:tagLst xmlns:a="http://schemas.openxmlformats.org/drawingml/2006/main" xmlns:r="http://schemas.openxmlformats.org/officeDocument/2006/relationships" xmlns:p="http://schemas.openxmlformats.org/presentationml/2006/main">
  <p:tag name="KSO_WM_UNIT_VALUE" val="761*1904"/>
  <p:tag name="KSO_WM_UNIT_HIGHLIGHT" val="0"/>
  <p:tag name="KSO_WM_UNIT_COMPATIBLE" val="0"/>
  <p:tag name="KSO_WM_UNIT_DIAGRAM_ISNUMVISUAL" val="0"/>
  <p:tag name="KSO_WM_UNIT_DIAGRAM_ISREFERUNIT" val="0"/>
  <p:tag name="KSO_WM_UNIT_TYPE" val="d"/>
  <p:tag name="KSO_WM_UNIT_INDEX" val="1"/>
  <p:tag name="KSO_WM_UNIT_ID" val="diagram20214774_1*d*1"/>
  <p:tag name="KSO_WM_TEMPLATE_CATEGORY" val="diagram"/>
  <p:tag name="KSO_WM_TEMPLATE_INDEX" val="20214774"/>
  <p:tag name="KSO_WM_UNIT_LAYERLEVEL" val="1"/>
  <p:tag name="KSO_WM_TAG_VERSION" val="1.0"/>
  <p:tag name="KSO_WM_BEAUTIFY_FLAG" val="#wm#"/>
  <p:tag name="KSO_WM_CHIP_GROUPID" val="5e7310da9a230a26b9e88a19"/>
  <p:tag name="KSO_WM_CHIP_XID" val="5e7310da9a230a26b9e88a1a"/>
  <p:tag name="KSO_WM_UNIT_DEC_AREA_ID" val="e6e06d8f47f546a385c3449d44af82d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b&quot;,&quot;fill_mode&quot;:&quot;full&quot;,&quot;sacle_strategy&quot;:&quot;smart&quot;}"/>
  <p:tag name="KSO_WM_ASSEMBLE_CHIP_INDEX" val="6877f7e4932040ee9d02e0824a5604fa"/>
  <p:tag name="KSO_WM_UNIT_PLACING_PICTURE" val="6877f7e4932040ee9d02e0824a5604fa"/>
  <p:tag name="KSO_WM_UNIT_SUPPORT_UNIT_TYPE" val="[&quot;l&quot;,&quot;m&quot;,&quot;n&quot;,&quot;o&quot;,&quot;p&quot;,&quot;q&quot;,&quot;r&quot;,&quot;δ&quot;,&quot;ε&quot;,&quot;ζ&quot;,&quot;η&quot;,&quot;d&quot;,&quot;α&quot;,&quot;β&quot;,&quot;θ&quot;]"/>
  <p:tag name="KSO_WM_TEMPLATE_ASSEMBLE_XID" val="5f9fc95558547e52881966e8"/>
  <p:tag name="KSO_WM_TEMPLATE_ASSEMBLE_GROUPID" val="5f9fc95558547e52881966e8"/>
  <p:tag name="REFSHAPE" val="1599548220"/>
  <p:tag name="KSO_WM_UNIT_PLACING_PICTURE_USER_VIEWPORT" val="{&quot;height&quot;:6645,&quot;width&quot;:10800}"/>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3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774_1*f*2"/>
  <p:tag name="KSO_WM_TEMPLATE_CATEGORY" val="diagram"/>
  <p:tag name="KSO_WM_TEMPLATE_INDEX" val="20214774"/>
  <p:tag name="KSO_WM_UNIT_LAYERLEVEL" val="1"/>
  <p:tag name="KSO_WM_TAG_VERSION" val="1.0"/>
  <p:tag name="KSO_WM_BEAUTIFY_FLAG" val="#wm#"/>
  <p:tag name="KSO_WM_UNIT_DEFAULT_FONT" val="14;20;2"/>
  <p:tag name="KSO_WM_UNIT_BLOCK" val="0"/>
  <p:tag name="KSO_WM_UNIT_VALUE" val="54"/>
  <p:tag name="KSO_WM_UNIT_SHOW_EDIT_AREA_INDICATION" val="1"/>
  <p:tag name="KSO_WM_CHIP_GROUPID" val="5e6b05596848fb12bee65ac8"/>
  <p:tag name="KSO_WM_CHIP_XID" val="5e6b05596848fb12bee65aca"/>
  <p:tag name="KSO_WM_UNIT_DEC_AREA_ID" val="ede0c55f6eea4734b19d21b5d195e95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t&quot;,&quot;fill_mode&quot;:&quot;full&quot;,&quot;sacle_strategy&quot;:&quot;smart&quot;}"/>
  <p:tag name="KSO_WM_ASSEMBLE_CHIP_INDEX" val="f2c1efc8466c4100b8e3b58f6dbf8263"/>
  <p:tag name="KSO_WM_UNIT_TEXT_FILL_FORE_SCHEMECOLOR_INDEX_BRIGHTNESS" val="0.25"/>
  <p:tag name="KSO_WM_UNIT_TEXT_FILL_FORE_SCHEMECOLOR_INDEX" val="13"/>
  <p:tag name="KSO_WM_UNIT_TEXT_FILL_TYPE" val="1"/>
  <p:tag name="KSO_WM_TEMPLATE_ASSEMBLE_XID" val="5f9fc95558547e52881966e8"/>
  <p:tag name="KSO_WM_TEMPLATE_ASSEMBLE_GROUPID" val="5f9fc95558547e52881966e8"/>
</p:tagLst>
</file>

<file path=ppt/tags/tag43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433.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436.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3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3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3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440.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10-28T21:03:02&quot;,&quot;maxSize&quot;:{&quot;size1&quot;:37.656815316942001},&quot;minSize&quot;:{&quot;size1&quot;:28.756815316942003},&quot;normalSize&quot;:{&quot;size1&quot;:30.223481983608671},&quot;subLayout&quot;:[{&quot;id&quot;:&quot;2020-10-28T21:03:02&quot;,&quot;margin&quot;:{&quot;bottom&quot;:0,&quot;left&quot;:5.5029997825622559,&quot;right&quot;:5.9270000457763672,&quot;top&quot;:3.809999942779541},&quot;type&quot;:0},{&quot;id&quot;:&quot;2020-10-28T21:03:02&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5f996c06e01a7e847d6edd3a"/>
  <p:tag name="KSO_WM_TEMPLATE_ASSEMBLE_GROUPID" val="5f996c06e01a7e847d6edd3a"/>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89283480f9e64afaa42da716c97a02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53556f44cea24266972b48ac744ca0b5"/>
  <p:tag name="KSO_WM_UNIT_DECORATE_INFO" val="{&quot;DecorateInfoH&quot;:{&quot;IsAbs&quot;:true},&quot;DecorateInfoW&quot;:{&quot;IsAbs&quot;:true},&quot;DecorateInfoX&quot;:{&quot;IsAbs&quot;:true,&quot;Pos&quot;:1},&quot;DecorateInfoY&quot;:{&quot;IsAbs&quot;:true,&quot;Pos&quot;:1},&quot;ReferentInfo&quot;:{&quot;Id&quot;:&quot;6ef894e7cc25447282a7ffd307a04b09&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996c06e01a7e847d6edd3a"/>
  <p:tag name="KSO_WM_TEMPLATE_ASSEMBLE_GROUPID" val="5f996c06e01a7e847d6edd3a"/>
</p:tagLst>
</file>

<file path=ppt/tags/tag4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ef894e7cc25447282a7ffd307a04b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168de6f6c9145b19e16933726899ae2"/>
  <p:tag name="KSO_WM_UNIT_SUPPORT_BIG_FONT" val="1"/>
  <p:tag name="KSO_WM_UNIT_TEXT_FILL_FORE_SCHEMECOLOR_INDEX_BRIGHTNESS" val="0"/>
  <p:tag name="KSO_WM_UNIT_TEXT_FILL_FORE_SCHEMECOLOR_INDEX" val="13"/>
  <p:tag name="KSO_WM_UNIT_TEXT_FILL_TYPE" val="1"/>
  <p:tag name="KSO_WM_TEMPLATE_ASSEMBLE_XID" val="5f996c06e01a7e847d6edd3a"/>
  <p:tag name="KSO_WM_TEMPLATE_ASSEMBLE_GROUPID" val="5f996c06e01a7e847d6edd3a"/>
</p:tagLst>
</file>

<file path=ppt/tags/tag44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374b3935a58442c981049a28b2dd090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380cb3be6ca4a17a766bcc109d6396c"/>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5f996c06e01a7e847d6edd3a"/>
  <p:tag name="KSO_WM_TEMPLATE_ASSEMBLE_GROUPID" val="5f996c06e01a7e847d6edd3a"/>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45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454.xml><?xml version="1.0" encoding="utf-8"?>
<p:tagLst xmlns:a="http://schemas.openxmlformats.org/drawingml/2006/main" xmlns:r="http://schemas.openxmlformats.org/officeDocument/2006/relationships"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55.xml><?xml version="1.0" encoding="utf-8"?>
<p:tagLst xmlns:a="http://schemas.openxmlformats.org/drawingml/2006/main" xmlns:r="http://schemas.openxmlformats.org/officeDocument/2006/relationships"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456.xml><?xml version="1.0" encoding="utf-8"?>
<p:tagLst xmlns:a="http://schemas.openxmlformats.org/drawingml/2006/main" xmlns:r="http://schemas.openxmlformats.org/officeDocument/2006/relationships"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a="http://schemas.openxmlformats.org/drawingml/2006/main" xmlns:r="http://schemas.openxmlformats.org/officeDocument/2006/relationships"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a="http://schemas.openxmlformats.org/drawingml/2006/main" xmlns:r="http://schemas.openxmlformats.org/officeDocument/2006/relationships"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9.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SLIDE_ID" val="diagram20194715_1"/>
  <p:tag name="KSO_WM_SLIDE_ITEM_CNT" val="0"/>
  <p:tag name="KSO_WM_SLIDE_INDEX" val="1"/>
  <p:tag name="KSO_WM_TAG_VERSION" val="1.0"/>
  <p:tag name="KSO_WM_BEAUTIFY_FLAG" val="#wm#"/>
  <p:tag name="KSO_WM_TEMPLATE_CATEGORY" val="diagram"/>
  <p:tag name="KSO_WM_TEMPLATE_INDEX" val="20194715"/>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60.xml><?xml version="1.0" encoding="utf-8"?>
<p:tagLst xmlns:a="http://schemas.openxmlformats.org/drawingml/2006/main" xmlns:r="http://schemas.openxmlformats.org/officeDocument/2006/relationships"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61.xml><?xml version="1.0" encoding="utf-8"?>
<p:tagLst xmlns:a="http://schemas.openxmlformats.org/drawingml/2006/main" xmlns:r="http://schemas.openxmlformats.org/officeDocument/2006/relationships"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62.xml><?xml version="1.0" encoding="utf-8"?>
<p:tagLst xmlns:a="http://schemas.openxmlformats.org/drawingml/2006/main" xmlns:r="http://schemas.openxmlformats.org/officeDocument/2006/relationships"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28"/>
  <p:tag name="KSO_WM_SLIDE_ID" val="diagram20209028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14*473"/>
  <p:tag name="KSO_WM_SLIDE_POSITION" val="19*33"/>
  <p:tag name="KSO_WM_SLIDE_CONSTRAINT" val="%7b%22slideConstraint%22%3a%7b%22seriesAreas%22%3a%5b%5d%2c%22singleAreas%22%3a%5b%7b%22shapes%22%3a%5b15%5d%2c%22serialConstraintIndex%22%3a-1%2c%22areatextmark%22%3a0%2c%22pictureprocessmark%22%3a0%7d%5d%7d%7d"/>
  <p:tag name="KSO_WM_SLIDE_COLORSCHEME_VERSION" val="3.2"/>
  <p:tag name="KSO_WM_TEMPLATE_SUBCATEGORY" val="21"/>
  <p:tag name="KSO_WM_SLIDE_LAYOUT_INFO" val="{&quot;backgroundInfo&quot;:[{&quot;bottom&quot;:0,&quot;bottomAbs&quot;:false,&quot;left&quot;:0,&quot;leftAbs&quot;:false,&quot;right&quot;:0,&quot;rightAbs&quot;:false,&quot;top&quot;:0,&quot;topAbs&quot;:false,&quot;type&quot;:&quot;general&quot;}],&quot;id&quot;:&quot;2020-10-28T21:03:02&quot;,&quot;maxSize&quot;:{&quot;size1&quot;:42.100332931235982},&quot;minSize&quot;:{&quot;size1&quot;:33.200332931235984},&quot;normalSize&quot;:{&quot;size1&quot;:34.666999597902652},&quot;subLayout&quot;:[{&quot;id&quot;:&quot;2020-10-28T21:03:02&quot;,&quot;margin&quot;:{&quot;bottom&quot;:0,&quot;left&quot;:5.5029997825622559,&quot;right&quot;:5.9270000457763672,&quot;top&quot;:3.809999942779541},&quot;type&quot;:0},{&quot;id&quot;:&quot;2020-10-28T21:03:02&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TEMPLATE_MASTER_TYPE" val="0"/>
  <p:tag name="KSO_WM_TEMPLATE_COLOR_TYPE" val="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5f996c06e01a7e847d6edd3a"/>
  <p:tag name="KSO_WM_TEMPLATE_ASSEMBLE_GROUPID" val="5f996c06e01a7e847d6edd3a"/>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89283480f9e64afaa42da716c97a02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996c06e01a7e847d6edd3a"/>
  <p:tag name="KSO_WM_TEMPLATE_ASSEMBLE_GROUPID" val="5f996c06e01a7e847d6edd3a"/>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5f996c06e01a7e847d6edd3a"/>
  <p:tag name="KSO_WM_TEMPLATE_ASSEMBLE_GROUPID" val="5f996c06e01a7e847d6edd3a"/>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53556f44cea24266972b48ac744ca0b5"/>
  <p:tag name="KSO_WM_UNIT_DECORATE_INFO" val="{&quot;DecorateInfoH&quot;:{&quot;IsAbs&quot;:true},&quot;DecorateInfoW&quot;:{&quot;IsAbs&quot;:true},&quot;DecorateInfoX&quot;:{&quot;IsAbs&quot;:true,&quot;Pos&quot;:1},&quot;DecorateInfoY&quot;:{&quot;IsAbs&quot;:true,&quot;Pos&quot;:1},&quot;ReferentInfo&quot;:{&quot;Id&quot;:&quot;6ef894e7cc25447282a7ffd307a04b09&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996c06e01a7e847d6edd3a"/>
  <p:tag name="KSO_WM_TEMPLATE_ASSEMBLE_GROUPID" val="5f996c06e01a7e847d6edd3a"/>
</p:tagLst>
</file>

<file path=ppt/tags/tag47.xml><?xml version="1.0" encoding="utf-8"?>
<p:tagLst xmlns:a="http://schemas.openxmlformats.org/drawingml/2006/main" xmlns:r="http://schemas.openxmlformats.org/officeDocument/2006/relationships"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15_1*i*1"/>
  <p:tag name="KSO_WM_TEMPLATE_CATEGORY" val="diagram"/>
  <p:tag name="KSO_WM_TEMPLATE_INDEX" val="20194715"/>
  <p:tag name="KSO_WM_UNIT_LAYERLEVEL" val="1"/>
  <p:tag name="KSO_WM_TAG_VERSION" val="1.0"/>
  <p:tag name="KSO_WM_BEAUTIFY_FLAG" val="#wm#"/>
  <p:tag name="KSO_WM_UNIT_COLOR_SCHEME_SHAPE_ID" val="30"/>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ef894e7cc25447282a7ffd307a04b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168de6f6c9145b19e16933726899ae2"/>
  <p:tag name="KSO_WM_UNIT_SUPPORT_BIG_FONT" val="1"/>
  <p:tag name="KSO_WM_UNIT_TEXT_FILL_FORE_SCHEMECOLOR_INDEX_BRIGHTNESS" val="0"/>
  <p:tag name="KSO_WM_UNIT_TEXT_FILL_FORE_SCHEMECOLOR_INDEX" val="13"/>
  <p:tag name="KSO_WM_UNIT_TEXT_FILL_TYPE" val="1"/>
  <p:tag name="KSO_WM_TEMPLATE_ASSEMBLE_XID" val="5f996c06e01a7e847d6edd3a"/>
  <p:tag name="KSO_WM_TEMPLATE_ASSEMBLE_GROUPID" val="5f996c06e01a7e847d6edd3a"/>
</p:tagLst>
</file>

<file path=ppt/tags/tag4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374b3935a58442c981049a28b2dd090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380cb3be6ca4a17a766bcc109d6396c"/>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5f996c06e01a7e847d6edd3a"/>
  <p:tag name="KSO_WM_TEMPLATE_ASSEMBLE_GROUPID" val="5f996c06e01a7e847d6edd3a"/>
  <p:tag name="KSO_WM_UNIT_SMARTLAYOUT_COMPRESS_INFO" val="{&#10;    &quot;id&quot;: &quot;2020-10-28T21:03:02&quot;,&#10;    &quot;max&quot;: 3.9999212598425231,&#10;    &quot;topChanged&quot;: 0&#10;}&#10;"/>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996c06e01a7e847d6edd3a"/>
  <p:tag name="KSO_WM_TEMPLATE_ASSEMBLE_GROUPID" val="5f996c06e01a7e847d6edd3a"/>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996c06e01a7e847d6edd3a"/>
  <p:tag name="KSO_WM_TEMPLATE_ASSEMBLE_GROUPID" val="5f996c06e01a7e847d6edd3a"/>
</p:tagLst>
</file>

<file path=ppt/tags/tag476.xml><?xml version="1.0" encoding="utf-8"?>
<p:tagLst xmlns:a="http://schemas.openxmlformats.org/drawingml/2006/main" xmlns:r="http://schemas.openxmlformats.org/officeDocument/2006/relationships"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0000000000002,&quot;rightAbs&quot;:false,&quot;top&quot;:0,&quot;topAbs&quot;:false,&quot;type&quot;:&quot;leftRight&quot;}],&quot;direction&quot;:1,&quot;id&quot;:&quot;2020-11-02T16:53:41&quot;,&quot;maxSize&quot;:{&quot;size1&quot;:26.300000000000001},&quot;minSize&quot;:{&quot;size1&quot;:26.300000000000001},&quot;normalSize&quot;:{&quot;size1&quot;:26.300000000000001},&quot;subLayout&quot;:[{&quot;id&quot;:&quot;2020-11-02T16:53:41&quot;,&quot;margin&quot;:{&quot;bottom&quot;:8.4670000076293945,&quot;left&quot;:1.6929999589920044,&quot;right&quot;:0.026000002399086952,&quot;top&quot;:3.3870000839233398},&quot;type&quot;:0},{&quot;id&quot;:&quot;2020-11-02T16:53:41&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5f9fc91358547e5288196676"/>
  <p:tag name="KSO_WM_TEMPLATE_ASSEMBLE_GROUPID" val="5f9fc91358547e5288196676"/>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5f9fc91358547e5288196676"/>
  <p:tag name="KSO_WM_TEMPLATE_ASSEMBLE_GROUPID" val="5f9fc91358547e5288196676"/>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f9fc91358547e5288196676"/>
  <p:tag name="KSO_WM_TEMPLATE_ASSEMBLE_GROUPID" val="5f9fc91358547e5288196676"/>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f9fc91358547e5288196676"/>
  <p:tag name="KSO_WM_TEMPLATE_ASSEMBLE_GROUPID" val="5f9fc91358547e5288196676"/>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5_1*i*4"/>
  <p:tag name="KSO_WM_TEMPLATE_CATEGORY" val="diagram"/>
  <p:tag name="KSO_WM_TEMPLATE_INDEX" val="20194715"/>
  <p:tag name="KSO_WM_UNIT_LAYERLEVEL" val="1"/>
  <p:tag name="KSO_WM_TAG_VERSION" val="1.0"/>
  <p:tag name="KSO_WM_BEAUTIFY_FLAG" val="#wm#"/>
  <p:tag name="KSO_WM_UNIT_COLOR_SCHEME_SHAPE_ID" val="52"/>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f9fc91358547e5288196676"/>
  <p:tag name="KSO_WM_TEMPLATE_ASSEMBLE_GROUPID" val="5f9fc91358547e5288196676"/>
</p:tagLst>
</file>

<file path=ppt/tags/tag4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06524ffb39c404f86039dfcc69a2c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3410a84c53425baa3b22cbd2b54698"/>
  <p:tag name="KSO_WM_UNIT_TEXT_FILL_FORE_SCHEMECOLOR_INDEX_BRIGHTNESS" val="0"/>
  <p:tag name="KSO_WM_UNIT_TEXT_FILL_FORE_SCHEMECOLOR_INDEX" val="13"/>
  <p:tag name="KSO_WM_UNIT_TEXT_FILL_TYPE" val="1"/>
  <p:tag name="KSO_WM_TEMPLATE_ASSEMBLE_XID" val="5f9fc91358547e5288196676"/>
  <p:tag name="KSO_WM_TEMPLATE_ASSEMBLE_GROUPID" val="5f9fc91358547e5288196676"/>
</p:tagLst>
</file>

<file path=ppt/tags/tag48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68_1*f*1"/>
  <p:tag name="KSO_WM_TEMPLATE_CATEGORY" val="diagram"/>
  <p:tag name="KSO_WM_TEMPLATE_INDEX" val="20214768"/>
  <p:tag name="KSO_WM_UNIT_LAYERLEVEL" val="1"/>
  <p:tag name="KSO_WM_TAG_VERSION" val="1.0"/>
  <p:tag name="KSO_WM_BEAUTIFY_FLAG" val="#wm#"/>
  <p:tag name="KSO_WM_UNIT_DEFAULT_FONT" val="14;20;2"/>
  <p:tag name="KSO_WM_UNIT_BLOCK" val="0"/>
  <p:tag name="KSO_WM_UNIT_VALUE" val="308"/>
  <p:tag name="KSO_WM_UNIT_SHOW_EDIT_AREA_INDICATION" val="1"/>
  <p:tag name="KSO_WM_CHIP_GROUPID" val="5e6b05596848fb12bee65ac8"/>
  <p:tag name="KSO_WM_CHIP_XID" val="5e6b05596848fb12bee65aca"/>
  <p:tag name="KSO_WM_UNIT_DEC_AREA_ID" val="7792aff1cef340679c6c638686c0f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290aa7146e42f08152494b8d91a14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fc91358547e5288196676"/>
  <p:tag name="KSO_WM_TEMPLATE_ASSEMBLE_GROUPID" val="5f9fc91358547e5288196676"/>
  <p:tag name="KSO_WM_UNIT_SMARTLAYOUT_COMPRESS_INFO" val="{&#10;    &quot;id&quot;: &quot;2020-11-02T16:53:41&quot;,&#10;    &quot;max&quot;: 0.00055118110236662687,&#10;    &quot;maxV&quot;: 0.27590896606443494,&#10;    &quot;topChanged&quot;: 0&#10;}&#10;"/>
  <p:tag name="KSO_WM_UNIT_LAST_MAX_FONTSIZE" val="32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5_1*i*5"/>
  <p:tag name="KSO_WM_TEMPLATE_CATEGORY" val="diagram"/>
  <p:tag name="KSO_WM_TEMPLATE_INDEX" val="20194715"/>
  <p:tag name="KSO_WM_UNIT_LAYERLEVEL" val="1"/>
  <p:tag name="KSO_WM_TAG_VERSION" val="1.0"/>
  <p:tag name="KSO_WM_BEAUTIFY_FLAG" val="#wm#"/>
  <p:tag name="KSO_WM_UNIT_COLOR_SCHEME_SHAPE_ID" val="44"/>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5_1*i*6"/>
  <p:tag name="KSO_WM_TEMPLATE_CATEGORY" val="diagram"/>
  <p:tag name="KSO_WM_TEMPLATE_INDEX" val="20194715"/>
  <p:tag name="KSO_WM_UNIT_LAYERLEVEL" val="1"/>
  <p:tag name="KSO_WM_TAG_VERSION" val="1.0"/>
  <p:tag name="KSO_WM_BEAUTIFY_FLAG" val="#wm#"/>
  <p:tag name="KSO_WM_UNIT_COLOR_SCHEME_SHAPE_ID" val="39"/>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5_1*i*7"/>
  <p:tag name="KSO_WM_TEMPLATE_CATEGORY" val="diagram"/>
  <p:tag name="KSO_WM_TEMPLATE_INDEX" val="20194715"/>
  <p:tag name="KSO_WM_UNIT_LAYERLEVEL" val="1"/>
  <p:tag name="KSO_WM_TAG_VERSION" val="1.0"/>
  <p:tag name="KSO_WM_BEAUTIFY_FLAG" val="#wm#"/>
  <p:tag name="KSO_WM_UNIT_COLOR_SCHEME_SHAPE_ID" val="47"/>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5_1*i*8"/>
  <p:tag name="KSO_WM_TEMPLATE_CATEGORY" val="diagram"/>
  <p:tag name="KSO_WM_TEMPLATE_INDEX" val="20194715"/>
  <p:tag name="KSO_WM_UNIT_LAYERLEVEL" val="1"/>
  <p:tag name="KSO_WM_TAG_VERSION" val="1.0"/>
  <p:tag name="KSO_WM_BEAUTIFY_FLAG" val="#wm#"/>
  <p:tag name="KSO_WM_UNIT_COLOR_SCHEME_SHAPE_ID" val="37"/>
  <p:tag name="KSO_WM_UNIT_COLOR_SCHEME_PARENT_PAGE" val="0_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5_1*i*9"/>
  <p:tag name="KSO_WM_TEMPLATE_CATEGORY" val="diagram"/>
  <p:tag name="KSO_WM_TEMPLATE_INDEX" val="20194715"/>
  <p:tag name="KSO_WM_UNIT_LAYERLEVEL" val="1"/>
  <p:tag name="KSO_WM_TAG_VERSION" val="1.0"/>
  <p:tag name="KSO_WM_BEAUTIFY_FLAG" val="#wm#"/>
  <p:tag name="KSO_WM_UNIT_COLOR_SCHEME_SHAPE_ID" val="36"/>
  <p:tag name="KSO_WM_UNIT_COLOR_SCHEME_PARENT_PAGE" val="0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5_1*i*10"/>
  <p:tag name="KSO_WM_TEMPLATE_CATEGORY" val="diagram"/>
  <p:tag name="KSO_WM_TEMPLATE_INDEX" val="20194715"/>
  <p:tag name="KSO_WM_UNIT_LAYERLEVEL" val="1"/>
  <p:tag name="KSO_WM_TAG_VERSION" val="1.0"/>
  <p:tag name="KSO_WM_BEAUTIFY_FLAG" val="#wm#"/>
  <p:tag name="KSO_WM_UNIT_COLOR_SCHEME_SHAPE_ID" val="27"/>
  <p:tag name="KSO_WM_UNIT_COLOR_SCHEME_PARENT_PAGE" val="0_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715_1*i*14"/>
  <p:tag name="KSO_WM_TEMPLATE_CATEGORY" val="diagram"/>
  <p:tag name="KSO_WM_TEMPLATE_INDEX" val="20194715"/>
  <p:tag name="KSO_WM_UNIT_LAYERLEVEL" val="1"/>
  <p:tag name="KSO_WM_TAG_VERSION" val="1.0"/>
  <p:tag name="KSO_WM_BEAUTIFY_FLAG" val="#wm#"/>
  <p:tag name="KSO_WM_UNIT_COLOR_SCHEME_SHAPE_ID" val="45"/>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715_1*i*13"/>
  <p:tag name="KSO_WM_TEMPLATE_CATEGORY" val="diagram"/>
  <p:tag name="KSO_WM_TEMPLATE_INDEX" val="20194715"/>
  <p:tag name="KSO_WM_UNIT_LAYERLEVEL" val="1"/>
  <p:tag name="KSO_WM_TAG_VERSION" val="1.0"/>
  <p:tag name="KSO_WM_BEAUTIFY_FLAG" val="#wm#"/>
  <p:tag name="KSO_WM_UNIT_COLOR_SCHEME_SHAPE_ID" val="46"/>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5_1*i*2"/>
  <p:tag name="KSO_WM_TEMPLATE_CATEGORY" val="diagram"/>
  <p:tag name="KSO_WM_TEMPLATE_INDEX" val="20194715"/>
  <p:tag name="KSO_WM_UNIT_LAYERLEVEL" val="1"/>
  <p:tag name="KSO_WM_TAG_VERSION" val="1.0"/>
  <p:tag name="KSO_WM_BEAUTIFY_FLAG" val="#wm#"/>
  <p:tag name="KSO_WM_UNIT_COLOR_SCHEME_SHAPE_ID" val="4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5_1*i*3"/>
  <p:tag name="KSO_WM_TEMPLATE_CATEGORY" val="diagram"/>
  <p:tag name="KSO_WM_TEMPLATE_INDEX" val="20194715"/>
  <p:tag name="KSO_WM_UNIT_LAYERLEVEL" val="1"/>
  <p:tag name="KSO_WM_TAG_VERSION" val="1.0"/>
  <p:tag name="KSO_WM_BEAUTIFY_FLAG" val="#wm#"/>
  <p:tag name="KSO_WM_UNIT_COLOR_SCHEME_SHAPE_ID" val="51"/>
  <p:tag name="KSO_WM_UNIT_COLOR_SCHEME_PARENT_PAGE" val="0_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a"/>
  <p:tag name="KSO_WM_UNIT_INDEX" val="1"/>
  <p:tag name="KSO_WM_UNIT_ID" val="diagram20194715_1*a*1"/>
  <p:tag name="KSO_WM_TEMPLATE_CATEGORY" val="diagram"/>
  <p:tag name="KSO_WM_TEMPLATE_INDEX" val="20194715"/>
  <p:tag name="KSO_WM_UNIT_LAYERLEVEL" val="1"/>
  <p:tag name="KSO_WM_TAG_VERSION" val="1.0"/>
  <p:tag name="KSO_WM_BEAUTIFY_FLAG" val="#wm#"/>
  <p:tag name="KSO_WM_UNIT_ISCONTENTSTITLE" val="0"/>
  <p:tag name="KSO_WM_UNIT_ISNUMDGMTITLE" val="0"/>
  <p:tag name="KSO_WM_UNIT_PRESET_TEXT" val="单击添加小标题："/>
  <p:tag name="KSO_WM_UNIT_NOCLEAR" val="0"/>
  <p:tag name="KSO_WM_UNIT_VALUE" val="17"/>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715_1*i*11"/>
  <p:tag name="KSO_WM_TEMPLATE_CATEGORY" val="diagram"/>
  <p:tag name="KSO_WM_TEMPLATE_INDEX" val="20194715"/>
  <p:tag name="KSO_WM_UNIT_LAYERLEVEL" val="1"/>
  <p:tag name="KSO_WM_TAG_VERSION" val="1.0"/>
  <p:tag name="KSO_WM_BEAUTIFY_FLAG" val="#wm#"/>
  <p:tag name="KSO_WM_UNIT_COLOR_SCHEME_SHAPE_ID" val="28"/>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715_1*i*12"/>
  <p:tag name="KSO_WM_TEMPLATE_CATEGORY" val="diagram"/>
  <p:tag name="KSO_WM_TEMPLATE_INDEX" val="20194715"/>
  <p:tag name="KSO_WM_UNIT_LAYERLEVEL" val="1"/>
  <p:tag name="KSO_WM_TAG_VERSION" val="1.0"/>
  <p:tag name="KSO_WM_BEAUTIFY_FLAG" val="#wm#"/>
  <p:tag name="KSO_WM_UNIT_COLOR_SCHEME_SHAPE_ID" val="29"/>
  <p:tag name="KSO_WM_UNIT_COLOR_SCHEME_PARENT_PAGE" val="0_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122"/>
  <p:tag name="KSO_WM_SLIDE_ID" val="diagram20200122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798.981*293.221"/>
  <p:tag name="KSO_WM_SLIDE_POSITION" val="80.5094*168.933"/>
  <p:tag name="KSO_WM_DIAGRAM_GROUP_CODE" val="l1-1"/>
  <p:tag name="KSO_WM_SLIDE_DIAGTYPE" val="l"/>
  <p:tag name="KSO_WM_TAG_VERSION" val="1.0"/>
  <p:tag name="KSO_WM_SLIDE_LAYOUT" val="a_l"/>
  <p:tag name="KSO_WM_SLIDE_LAYOUT_CNT" val="1_1"/>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1*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1*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1*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1*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1*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1*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1*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1*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1*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1*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1*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1*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1*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1*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1*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1*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0746_1"/>
  <p:tag name="KSO_WM_SLIDE_TYPE" val="text"/>
  <p:tag name="KSO_WM_SLIDE_SUBTYPE" val="picTxt"/>
  <p:tag name="KSO_WM_SLIDE_ITEM_CNT" val="0"/>
  <p:tag name="KSO_WM_SLIDE_INDEX" val="1"/>
  <p:tag name="KSO_WM_SLIDE_SIZE" val="644.505*251.561"/>
  <p:tag name="KSO_WM_SLIDE_POSITION" val="275.895*215.119"/>
  <p:tag name="KSO_WM_TAG_VERSION" val="1.0"/>
  <p:tag name="KSO_WM_BEAUTIFY_FLAG" val="#wm#"/>
  <p:tag name="KSO_WM_TEMPLATE_CATEGORY" val="diagram"/>
  <p:tag name="KSO_WM_TEMPLATE_INDEX" val="20190746"/>
  <p:tag name="KSO_WM_SLIDE_LAYOUT" val="a_d_h"/>
  <p:tag name="KSO_WM_SLIDE_LAYOUT_CNT" val="1_1_2"/>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0746_1*i*1"/>
  <p:tag name="KSO_WM_TEMPLATE_CATEGORY" val="diagram"/>
  <p:tag name="KSO_WM_TEMPLATE_INDEX" val="20190746"/>
  <p:tag name="KSO_WM_UNIT_LAYERLEVEL" val="1"/>
  <p:tag name="KSO_WM_TAG_VERSION" val="1.0"/>
  <p:tag name="KSO_WM_BEAUTIFY_FLAG" val="#wm#"/>
  <p:tag name="KSO_WM_UNIT_COLOR_SCHEME_SHAPE_ID" val="13"/>
  <p:tag name="KSO_WM_UNIT_COLOR_SCHEME_PARENT_PAGE" val="0_1"/>
  <p:tag name="KSO_WM_UNIT_ABSOLUTE_COLOR" val="1"/>
  <p:tag name="KSO_WM_UNIT_ADJUSTLAYOUT_ID" val="13"/>
</p:tagLst>
</file>

<file path=ppt/tags/tag82.xml><?xml version="1.0" encoding="utf-8"?>
<p:tagLst xmlns:a="http://schemas.openxmlformats.org/drawingml/2006/main" xmlns:r="http://schemas.openxmlformats.org/officeDocument/2006/relationships" xmlns:p="http://schemas.openxmlformats.org/presentationml/2006/main">
  <p:tag name="KSO_WM_UNIT_VALUE" val="664*885"/>
  <p:tag name="KSO_WM_UNIT_HIGHLIGHT" val="0"/>
  <p:tag name="KSO_WM_UNIT_COMPATIBLE" val="0"/>
  <p:tag name="KSO_WM_UNIT_DIAGRAM_ISNUMVISUAL" val="0"/>
  <p:tag name="KSO_WM_UNIT_DIAGRAM_ISREFERUNIT" val="0"/>
  <p:tag name="KSO_WM_UNIT_TYPE" val="d"/>
  <p:tag name="KSO_WM_UNIT_INDEX" val="1"/>
  <p:tag name="KSO_WM_UNIT_ID" val="diagram20190746_1*d*1"/>
  <p:tag name="KSO_WM_TEMPLATE_CATEGORY" val="diagram"/>
  <p:tag name="KSO_WM_TEMPLATE_INDEX" val="20190746"/>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0746_1*i*3"/>
  <p:tag name="KSO_WM_TEMPLATE_CATEGORY" val="diagram"/>
  <p:tag name="KSO_WM_TEMPLATE_INDEX" val="20190746"/>
  <p:tag name="KSO_WM_UNIT_LAYERLEVEL" val="1"/>
  <p:tag name="KSO_WM_TAG_VERSION" val="1.0"/>
  <p:tag name="KSO_WM_BEAUTIFY_FLAG" val="#wm#"/>
  <p:tag name="KSO_WM_UNIT_COLOR_SCHEME_SHAPE_ID" val="16"/>
  <p:tag name="KSO_WM_UNIT_COLOR_SCHEME_PARENT_PAGE" val="0_1"/>
  <p:tag name="KSO_WM_UNIT_ABSOLUTE_COLOR" val="1"/>
  <p:tag name="KSO_WM_UNIT_ADJUSTLAYOUT_ID" val="16"/>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0746_1*i*4"/>
  <p:tag name="KSO_WM_TEMPLATE_CATEGORY" val="diagram"/>
  <p:tag name="KSO_WM_TEMPLATE_INDEX" val="20190746"/>
  <p:tag name="KSO_WM_UNIT_LAYERLEVEL" val="1"/>
  <p:tag name="KSO_WM_TAG_VERSION" val="1.0"/>
  <p:tag name="KSO_WM_BEAUTIFY_FLAG" val="#wm#"/>
  <p:tag name="KSO_WM_UNIT_COLOR_SCHEME_SHAPE_ID" val="17"/>
  <p:tag name="KSO_WM_UNIT_COLOR_SCHEME_PARENT_PAGE" val="0_1"/>
  <p:tag name="KSO_WM_UNIT_ABSOLUTE_COLOR" val="1"/>
  <p:tag name="KSO_WM_UNIT_ADJUSTLAYOUT_ID" val="17"/>
</p:tagLst>
</file>

<file path=ppt/tags/tag85.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 val="3-b"/>
  <p:tag name="KSO_WM_UNIT_TEXT_PART_SIZE" val="84.88*644.5"/>
  <p:tag name="KSO_WM_UNIT_VALUE" val="117"/>
  <p:tag name="KSO_WM_UNIT_HIGHLIGHT" val="0"/>
  <p:tag name="KSO_WM_UNIT_COMPATIBLE" val="0"/>
  <p:tag name="KSO_WM_UNIT_DIAGRAM_ISNUMVISUAL" val="0"/>
  <p:tag name="KSO_WM_UNIT_DIAGRAM_ISREFERUNIT" val="0"/>
  <p:tag name="KSO_WM_UNIT_TYPE" val="h_f"/>
  <p:tag name="KSO_WM_UNIT_INDEX" val="2_1"/>
  <p:tag name="KSO_WM_UNIT_ID" val="diagram20190746_1*h_f*2_1"/>
  <p:tag name="KSO_WM_TEMPLATE_CATEGORY" val="diagram"/>
  <p:tag name="KSO_WM_TEMPLATE_INDEX" val="20190746"/>
  <p:tag name="KSO_WM_UNIT_LAYERLEVEL" val="1_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8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2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2_1"/>
  <p:tag name="KSO_WM_UNIT_COLOR_SCHEME_SHAPE_ID" val="8"/>
  <p:tag name="KSO_WM_UNIT_COLOR_SCHEME_PARENT_PAGE" val="0_1"/>
  <p:tag name="KSO_WM_UNIT_ADJUSTLAYOUT_ID" val="8"/>
  <p:tag name="KSO_WM_UNIT_TEXT_PART_ID_V2" val="c-3-1"/>
</p:tagLst>
</file>

<file path=ppt/tags/tag8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3-Z"/>
  <p:tag name="KSO_WM_UNIT_TEXT_PART_SIZE" val="30*644.5"/>
  <p:tag name="KSO_WM_UNIT_VALUE" val="46"/>
  <p:tag name="KSO_WM_UNIT_HIGHLIGHT" val="0"/>
  <p:tag name="KSO_WM_UNIT_COMPATIBLE" val="0"/>
  <p:tag name="KSO_WM_UNIT_DIAGRAM_ISNUMVISUAL" val="0"/>
  <p:tag name="KSO_WM_UNIT_DIAGRAM_ISREFERUNIT" val="0"/>
  <p:tag name="KSO_WM_UNIT_ID" val="diagram20190746_1*h_a*1_1"/>
  <p:tag name="KSO_WM_TEMPLATE_CATEGORY" val="diagram"/>
  <p:tag name="KSO_WM_TEMPLATE_INDEX" val="20190746"/>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5"/>
  <p:tag name="KSO_WM_UNIT_COLOR_SCHEME_PARENT_PAGE" val="0_1"/>
  <p:tag name="KSO_WM_UNIT_ADJUSTLAYOUT_ID" val="5"/>
  <p:tag name="KSO_WM_UNIT_TEXT_PART_ID_V2" val="c-3-1"/>
</p:tagLst>
</file>

<file path=ppt/tags/tag89.xml><?xml version="1.0" encoding="utf-8"?>
<p:tagLst xmlns:a="http://schemas.openxmlformats.org/drawingml/2006/main" xmlns:r="http://schemas.openxmlformats.org/officeDocument/2006/relationships" xmlns:p="http://schemas.openxmlformats.org/presentationml/2006/main">
  <p:tag name="REFSHAPE" val="-208635101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REFSHAPE" val="-2086348972"/>
</p:tagLst>
</file>

<file path=ppt/tags/tag91.xml><?xml version="1.0" encoding="utf-8"?>
<p:tagLst xmlns:a="http://schemas.openxmlformats.org/drawingml/2006/main" xmlns:r="http://schemas.openxmlformats.org/officeDocument/2006/relationships" xmlns:p="http://schemas.openxmlformats.org/presentationml/2006/main">
  <p:tag name="REFSHAPE" val="-2086348836"/>
</p:tagLst>
</file>

<file path=ppt/tags/tag92.xml><?xml version="1.0" encoding="utf-8"?>
<p:tagLst xmlns:a="http://schemas.openxmlformats.org/drawingml/2006/main" xmlns:r="http://schemas.openxmlformats.org/officeDocument/2006/relationships" xmlns:p="http://schemas.openxmlformats.org/presentationml/2006/main">
  <p:tag name="REFSHAPE" val="-2086347476"/>
</p:tagLst>
</file>

<file path=ppt/tags/tag93.xml><?xml version="1.0" encoding="utf-8"?>
<p:tagLst xmlns:a="http://schemas.openxmlformats.org/drawingml/2006/main" xmlns:r="http://schemas.openxmlformats.org/officeDocument/2006/relationships" xmlns:p="http://schemas.openxmlformats.org/presentationml/2006/main">
  <p:tag name="REFSHAPE" val="-2086351828"/>
</p:tagLst>
</file>

<file path=ppt/tags/tag94.xml><?xml version="1.0" encoding="utf-8"?>
<p:tagLst xmlns:a="http://schemas.openxmlformats.org/drawingml/2006/main" xmlns:r="http://schemas.openxmlformats.org/officeDocument/2006/relationships" xmlns:p="http://schemas.openxmlformats.org/presentationml/2006/main">
  <p:tag name="REFSHAPE" val="-2086352100"/>
</p:tagLst>
</file>

<file path=ppt/tags/tag95.xml><?xml version="1.0" encoding="utf-8"?>
<p:tagLst xmlns:a="http://schemas.openxmlformats.org/drawingml/2006/main" xmlns:r="http://schemas.openxmlformats.org/officeDocument/2006/relationships" xmlns:p="http://schemas.openxmlformats.org/presentationml/2006/main">
  <p:tag name="REFSHAPE" val="-2086353324"/>
</p:tagLst>
</file>

<file path=ppt/tags/tag96.xml><?xml version="1.0" encoding="utf-8"?>
<p:tagLst xmlns:a="http://schemas.openxmlformats.org/drawingml/2006/main" xmlns:r="http://schemas.openxmlformats.org/officeDocument/2006/relationships" xmlns:p="http://schemas.openxmlformats.org/presentationml/2006/main">
  <p:tag name="REFSHAPE" val="-2086352236"/>
</p:tagLst>
</file>

<file path=ppt/tags/tag97.xml><?xml version="1.0" encoding="utf-8"?>
<p:tagLst xmlns:a="http://schemas.openxmlformats.org/drawingml/2006/main" xmlns:r="http://schemas.openxmlformats.org/officeDocument/2006/relationships" xmlns:p="http://schemas.openxmlformats.org/presentationml/2006/main">
  <p:tag name="REFSHAPE" val="-2086351148"/>
</p:tagLst>
</file>

<file path=ppt/tags/tag98.xml><?xml version="1.0" encoding="utf-8"?>
<p:tagLst xmlns:a="http://schemas.openxmlformats.org/drawingml/2006/main" xmlns:r="http://schemas.openxmlformats.org/officeDocument/2006/relationships" xmlns:p="http://schemas.openxmlformats.org/presentationml/2006/main">
  <p:tag name="KSO_WM_TEMPLATE_INDEX" val="20188729"/>
  <p:tag name="KSO_WM_TAG_VERSION" val="1.0"/>
  <p:tag name="KSO_WM_SLIDE_INDEX" val="1"/>
  <p:tag name="KSO_WM_SLIDE_ITEM_CNT" val="2"/>
  <p:tag name="KSO_WM_SLIDE_LAYOUT" val="n"/>
  <p:tag name="KSO_WM_SLIDE_LAYOUT_CNT" val="1"/>
  <p:tag name="KSO_WM_SLIDE_TYPE" val="text"/>
  <p:tag name="KSO_WM_SLIDE_SUBTYPE" val="diag"/>
  <p:tag name="KSO_WM_BEAUTIFY_FLAG" val="#wm#"/>
  <p:tag name="KSO_WM_SLIDE_POSITION" val="86.1994*58.3"/>
  <p:tag name="KSO_WM_SLIDE_SIZE" val="787.601*422"/>
  <p:tag name="KSO_WM_DIAGRAM_GROUP_CODE" val="n1-1"/>
  <p:tag name="KSO_WM_TEMPLATE_CATEGORY" val="diagram"/>
  <p:tag name="KSO_WM_SLIDE_ID" val="diagram20188729_1"/>
  <p:tag name="KSO_WM_TEMPLATE_SUBCATEGORY" val="0"/>
  <p:tag name="KSO_WM_SLIDE_DIAGTYPE" val="n"/>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8729"/>
  <p:tag name="KSO_WM_UNIT_TYPE" val="n_h_i"/>
  <p:tag name="KSO_WM_UNIT_INDEX" val="1_1_1"/>
  <p:tag name="KSO_WM_UNIT_ID" val="diagram20188729_1*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heme/theme1.xml><?xml version="1.0" encoding="utf-8"?>
<a:theme xmlns:a="http://schemas.openxmlformats.org/drawingml/2006/main" name="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千图网海量PPT模板www.58pic.com">
  <a:themeElements>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ppt/theme/themeOverride2.xml><?xml version="1.0" encoding="utf-8"?>
<a:themeOverride xmlns:a="http://schemas.openxmlformats.org/drawingml/2006/main">
  <a:clrScheme name="LvyhTools保存的主题色-20170826-123122">
    <a:dk1>
      <a:srgbClr val="000000"/>
    </a:dk1>
    <a:lt1>
      <a:srgbClr val="FFFFFF"/>
    </a:lt1>
    <a:dk2>
      <a:srgbClr val="778495"/>
    </a:dk2>
    <a:lt2>
      <a:srgbClr val="F0F0F0"/>
    </a:lt2>
    <a:accent1>
      <a:srgbClr val="4B5050"/>
    </a:accent1>
    <a:accent2>
      <a:srgbClr val="F5AA19"/>
    </a:accent2>
    <a:accent3>
      <a:srgbClr val="4B5050"/>
    </a:accent3>
    <a:accent4>
      <a:srgbClr val="91969B"/>
    </a:accent4>
    <a:accent5>
      <a:srgbClr val="4B5050"/>
    </a:accent5>
    <a:accent6>
      <a:srgbClr val="91969B"/>
    </a:accent6>
    <a:hlink>
      <a:srgbClr val="4B50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QT-</Template>
  <TotalTime>27</TotalTime>
  <Words>4942</Words>
  <Application>Microsoft Office PowerPoint</Application>
  <PresentationFormat>自定义</PresentationFormat>
  <Paragraphs>253</Paragraphs>
  <Slides>53</Slides>
  <Notes>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53</vt:i4>
      </vt:variant>
    </vt:vector>
  </HeadingPairs>
  <TitlesOfParts>
    <vt:vector size="68" baseType="lpstr">
      <vt:lpstr>Arial</vt:lpstr>
      <vt:lpstr>宋体</vt:lpstr>
      <vt:lpstr>Wingdings</vt:lpstr>
      <vt:lpstr>Helvetica Light</vt:lpstr>
      <vt:lpstr>Calibri</vt:lpstr>
      <vt:lpstr>字魂105号-简雅黑</vt:lpstr>
      <vt:lpstr>WPS-Bullets</vt:lpstr>
      <vt:lpstr>微软雅黑</vt:lpstr>
      <vt:lpstr>Clear Sans</vt:lpstr>
      <vt:lpstr>等线</vt:lpstr>
      <vt:lpstr>思源黑体</vt:lpstr>
      <vt:lpstr>汉仪中宋简</vt:lpstr>
      <vt:lpstr>千图网海量PPT模板www.58pic.com</vt:lpstr>
      <vt:lpstr>1_千图网海量PPT模板www.58pic.com</vt:lpstr>
      <vt:lpstr>2_千图网海量PPT模板www.58pic.com</vt:lpstr>
      <vt:lpstr>PowerPoint 演示文稿</vt:lpstr>
      <vt:lpstr>PowerPoint 演示文稿</vt:lpstr>
      <vt:lpstr>单元七    屋顶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平屋顶的保温</vt:lpstr>
      <vt:lpstr>保温层的设置</vt:lpstr>
      <vt:lpstr>隔汽层的设置</vt:lpstr>
      <vt:lpstr>隔汽层的设置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dc:creator>
  <cp:keywords>千图网PPT模板</cp:keywords>
  <cp:lastModifiedBy>Windows 用户</cp:lastModifiedBy>
  <cp:revision>51</cp:revision>
  <dcterms:created xsi:type="dcterms:W3CDTF">2017-08-24T23:58:00Z</dcterms:created>
  <dcterms:modified xsi:type="dcterms:W3CDTF">2024-05-07T07:20:37Z</dcterms:modified>
  <cp:category>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